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82" r:id="rId2"/>
    <p:sldId id="264" r:id="rId3"/>
    <p:sldId id="277" r:id="rId4"/>
    <p:sldId id="293" r:id="rId5"/>
    <p:sldId id="276" r:id="rId6"/>
    <p:sldId id="275" r:id="rId7"/>
    <p:sldId id="280" r:id="rId8"/>
    <p:sldId id="285" r:id="rId9"/>
    <p:sldId id="292" r:id="rId10"/>
    <p:sldId id="286" r:id="rId11"/>
    <p:sldId id="287" r:id="rId12"/>
    <p:sldId id="281" r:id="rId13"/>
    <p:sldId id="283" r:id="rId14"/>
    <p:sldId id="284" r:id="rId15"/>
    <p:sldId id="290" r:id="rId16"/>
    <p:sldId id="291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9" autoAdjust="0"/>
    <p:restoredTop sz="94694"/>
  </p:normalViewPr>
  <p:slideViewPr>
    <p:cSldViewPr>
      <p:cViewPr varScale="1">
        <p:scale>
          <a:sx n="104" d="100"/>
          <a:sy n="104" d="100"/>
        </p:scale>
        <p:origin x="17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FC5AF-BFC5-47AF-9B20-547E848241E9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1F9ED-6C75-4142-975B-2CAB7BF22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8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icture 3" descr="ID card design f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5"/>
            <a:ext cx="9144000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388" y="3429000"/>
            <a:ext cx="87852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399FF2-C1C8-4E65-A13E-4C8BFBBF7A29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54282" name="Picture 10" descr="kingsmead crown tra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0"/>
            <a:ext cx="3594100" cy="34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5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76375" y="5013325"/>
            <a:ext cx="6400800" cy="6477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927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B4A90-B811-4BA5-B55C-C70C1FC172EF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1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434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434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68F0F-D984-4BB9-AF03-8E83FE9AAD5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57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12682-9E3D-4120-9820-9042647BD717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3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BF29F-AC7A-40E5-9283-C6C58D711DF5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87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9080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9080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B0631-2A07-4179-AF7E-D6D81FF8DE1A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06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0770E-7AC3-44C2-AE20-3209A5391647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00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1C696-72CA-4EA3-9135-6228C90EA1E7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3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C7FD9-002F-4F63-AEB2-46EF2131349A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41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AF46B-C33D-4058-8E88-38253DF70137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9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839BE-7FE6-4C31-9C66-2ACDC8AB733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32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90805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B00A74-3316-4834-B3C0-A1472AF4874B}" type="slidenum">
              <a:rPr lang="en-GB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036" name="Group 12"/>
          <p:cNvGrpSpPr>
            <a:grpSpLocks/>
          </p:cNvGrpSpPr>
          <p:nvPr/>
        </p:nvGrpSpPr>
        <p:grpSpPr bwMode="auto">
          <a:xfrm>
            <a:off x="0" y="5013325"/>
            <a:ext cx="9144000" cy="1844675"/>
            <a:chOff x="0" y="3158"/>
            <a:chExt cx="5760" cy="1162"/>
          </a:xfrm>
        </p:grpSpPr>
        <p:pic>
          <p:nvPicPr>
            <p:cNvPr id="1037" name="Picture 13" descr="ID card design final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58"/>
              <a:ext cx="5760" cy="11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kingsmead crown trans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3522"/>
              <a:ext cx="725" cy="7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4053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g.taylor@kingsmeadschool.ne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g.taylor@kingsmeadschool.ne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www.kingsmeadschool.ne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as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ndays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179387" y="3748114"/>
            <a:ext cx="8785225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ill Sans MT" pitchFamily="34" charset="0"/>
              </a:defRPr>
            </a:lvl9pPr>
          </a:lstStyle>
          <a:p>
            <a:r>
              <a:rPr lang="en-GB" kern="0" dirty="0"/>
              <a:t>Aim Higher 2023</a:t>
            </a:r>
            <a:br>
              <a:rPr lang="en-GB" kern="0" dirty="0"/>
            </a:br>
            <a:r>
              <a:rPr lang="en-GB" kern="0" dirty="0"/>
              <a:t>Realising Potential</a:t>
            </a:r>
          </a:p>
          <a:p>
            <a:endParaRPr lang="en-GB" kern="0" dirty="0"/>
          </a:p>
          <a:p>
            <a:r>
              <a:rPr lang="en-GB" sz="2000" kern="0" dirty="0"/>
              <a:t>Mrs K Greenwood- Senior leader</a:t>
            </a:r>
            <a:endParaRPr lang="en-US" sz="2000" kern="0" dirty="0"/>
          </a:p>
          <a:p>
            <a:r>
              <a:rPr lang="en-US" sz="2000" kern="0" dirty="0"/>
              <a:t>Mr M Russell- Assistant Head/Director of 6</a:t>
            </a:r>
            <a:r>
              <a:rPr lang="en-US" sz="2000" kern="0" baseline="30000" dirty="0"/>
              <a:t>th</a:t>
            </a:r>
            <a:r>
              <a:rPr lang="en-US" sz="2000" kern="0" dirty="0"/>
              <a:t> form</a:t>
            </a:r>
          </a:p>
          <a:p>
            <a:r>
              <a:rPr lang="en-GB" sz="2000" kern="0" dirty="0"/>
              <a:t>Mrs G Taylor Progress leader Year 10</a:t>
            </a:r>
          </a:p>
          <a:p>
            <a:endParaRPr lang="en-GB" sz="2000" kern="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B2F0044C-6F7F-4958-8077-AEB969D210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654091"/>
            <a:ext cx="1817635" cy="177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18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251521" y="548680"/>
            <a:ext cx="7704856" cy="5760640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/>
              <a:t>APS explained…..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endParaRPr lang="en-GB" sz="1800" b="1" dirty="0"/>
          </a:p>
          <a:p>
            <a:r>
              <a:rPr lang="en-GB" sz="1800" b="1" dirty="0"/>
              <a:t>To access Academic courses students MUST have an APS of 5.5</a:t>
            </a:r>
          </a:p>
          <a:p>
            <a:r>
              <a:rPr lang="en-GB" sz="1800" b="1" dirty="0"/>
              <a:t>To access Vocational courses students MUST have an APS 4</a:t>
            </a:r>
          </a:p>
          <a:p>
            <a:r>
              <a:rPr lang="en-GB" sz="1800" b="1" dirty="0"/>
              <a:t>For a combination course students MUST have an APS of 5.5</a:t>
            </a:r>
          </a:p>
          <a:p>
            <a:r>
              <a:rPr lang="en-GB" sz="1800" b="1" dirty="0"/>
              <a:t>To study Maths/Chemistry/Physics/Biology students MUST have a 7 or A/A* in Maths and Science, as well as an APS of 5.5</a:t>
            </a:r>
          </a:p>
          <a:p>
            <a:r>
              <a:rPr lang="en-GB" sz="1800" b="1" dirty="0"/>
              <a:t>Students must pass English and Maths at GCSE, preferably at grade 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031690"/>
              </p:ext>
            </p:extLst>
          </p:nvPr>
        </p:nvGraphicFramePr>
        <p:xfrm>
          <a:off x="2915816" y="188641"/>
          <a:ext cx="3096344" cy="3600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0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5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0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Grade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Point Score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9   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A*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8.5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7/A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5.5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4/C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3/D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2/E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232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848872" cy="792088"/>
          </a:xfrm>
        </p:spPr>
        <p:txBody>
          <a:bodyPr/>
          <a:lstStyle/>
          <a:p>
            <a:r>
              <a:rPr lang="en-GB" sz="3600" b="1" dirty="0"/>
              <a:t>Making the Right Steps Now…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412776"/>
            <a:ext cx="72008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What do you want to be when you’re older?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What subjects do you want to study in Sixth Form that will get you to where you want to go?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/>
              <a:t>You now know what grades you need to 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/>
              <a:t>Your journey starts now!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/>
              <a:t>The gap between Year 11 and 12 is BIG so get into good study habits </a:t>
            </a:r>
            <a:r>
              <a:rPr lang="en-GB" sz="2000" b="1" u="sng" dirty="0"/>
              <a:t>NOW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/>
              <a:t>I </a:t>
            </a:r>
            <a:r>
              <a:rPr lang="en-GB" sz="2000" b="1" u="sng" dirty="0"/>
              <a:t>EXPECT</a:t>
            </a:r>
            <a:r>
              <a:rPr lang="en-GB" sz="2000" b="1" dirty="0"/>
              <a:t> Year 12 and 13 students to be working every weeknight for at least an hour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/>
              <a:t>Success at GCSE really does open up opportunities for your future: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000" b="1" dirty="0"/>
              <a:t>Qualifications open doors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2000" b="1" dirty="0"/>
              <a:t>Qualifications give you choices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US" dirty="0"/>
              <a:t>What next?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1166018"/>
            <a:ext cx="8229600" cy="4525963"/>
          </a:xfrm>
        </p:spPr>
        <p:txBody>
          <a:bodyPr/>
          <a:lstStyle/>
          <a:p>
            <a:r>
              <a:rPr lang="en-US" dirty="0"/>
              <a:t>Year 10 is an important year……..</a:t>
            </a:r>
          </a:p>
          <a:p>
            <a:r>
              <a:rPr lang="en-US" dirty="0"/>
              <a:t>Working towards GCSE exams</a:t>
            </a:r>
          </a:p>
          <a:p>
            <a:r>
              <a:rPr lang="en-US" dirty="0"/>
              <a:t>End of year exams May 8</a:t>
            </a:r>
            <a:r>
              <a:rPr lang="en-US" baseline="30000" dirty="0"/>
              <a:t>th</a:t>
            </a:r>
            <a:r>
              <a:rPr lang="en-US" dirty="0"/>
              <a:t>-12</a:t>
            </a:r>
            <a:r>
              <a:rPr lang="en-US" baseline="30000" dirty="0"/>
              <a:t>th</a:t>
            </a:r>
            <a:endParaRPr lang="en-US" dirty="0"/>
          </a:p>
          <a:p>
            <a:r>
              <a:rPr lang="en-US" dirty="0"/>
              <a:t>Promoting a positive ethos for life</a:t>
            </a:r>
          </a:p>
          <a:p>
            <a:pPr lvl="1"/>
            <a:r>
              <a:rPr lang="en-US" dirty="0"/>
              <a:t>Skills</a:t>
            </a:r>
          </a:p>
          <a:p>
            <a:pPr lvl="1"/>
            <a:r>
              <a:rPr lang="en-US" dirty="0"/>
              <a:t>Qualities</a:t>
            </a:r>
          </a:p>
          <a:p>
            <a:r>
              <a:rPr lang="en-US" dirty="0"/>
              <a:t>The bigger picture</a:t>
            </a:r>
          </a:p>
          <a:p>
            <a:pPr marL="857250" lvl="1" indent="-457200"/>
            <a:r>
              <a:rPr lang="en-US" dirty="0"/>
              <a:t>Careers</a:t>
            </a:r>
          </a:p>
          <a:p>
            <a:pPr marL="400050" lvl="1" indent="0">
              <a:buNone/>
            </a:pPr>
            <a:r>
              <a:rPr lang="en-US" dirty="0"/>
              <a:t>Contact:    </a:t>
            </a:r>
            <a:r>
              <a:rPr lang="en-US" dirty="0">
                <a:hlinkClick r:id="rId3"/>
              </a:rPr>
              <a:t>n.kendall@kingsmeadschool.net</a:t>
            </a:r>
            <a:endParaRPr lang="en-US" dirty="0"/>
          </a:p>
          <a:p>
            <a:pPr marL="400050" lvl="1" indent="0">
              <a:buNone/>
            </a:pP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904" y="3616660"/>
            <a:ext cx="3089976" cy="1999293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020272" y="38973"/>
            <a:ext cx="1944216" cy="43261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b="1" kern="0" dirty="0"/>
              <a:t>Looking ahead to…</a:t>
            </a:r>
          </a:p>
          <a:p>
            <a:pPr marL="0" indent="0" algn="ctr">
              <a:buFontTx/>
              <a:buNone/>
            </a:pPr>
            <a:endParaRPr lang="en-GB" sz="700" b="1" kern="0" dirty="0"/>
          </a:p>
          <a:p>
            <a:pPr marL="0" indent="0" algn="ctr">
              <a:buFontTx/>
              <a:buNone/>
            </a:pPr>
            <a:r>
              <a:rPr lang="en-GB" sz="1800" b="1" kern="0" dirty="0">
                <a:solidFill>
                  <a:srgbClr val="DAA600"/>
                </a:solidFill>
              </a:rPr>
              <a:t>… tomorrow…</a:t>
            </a:r>
          </a:p>
          <a:p>
            <a:pPr marL="0" indent="0" algn="ctr">
              <a:buFontTx/>
              <a:buNone/>
            </a:pPr>
            <a:endParaRPr lang="en-GB" sz="700" b="1" kern="0" dirty="0">
              <a:solidFill>
                <a:srgbClr val="DAA600"/>
              </a:solidFill>
            </a:endParaRPr>
          </a:p>
          <a:p>
            <a:pPr marL="0" indent="0" algn="ctr">
              <a:buFontTx/>
              <a:buNone/>
            </a:pPr>
            <a:r>
              <a:rPr lang="en-GB" sz="1800" b="1" kern="0" dirty="0">
                <a:solidFill>
                  <a:srgbClr val="DAA600"/>
                </a:solidFill>
              </a:rPr>
              <a:t>… next term…</a:t>
            </a:r>
          </a:p>
          <a:p>
            <a:pPr marL="0" indent="0" algn="ctr">
              <a:buFontTx/>
              <a:buNone/>
            </a:pPr>
            <a:endParaRPr lang="en-GB" sz="700" b="1" kern="0" dirty="0">
              <a:solidFill>
                <a:srgbClr val="DAA600"/>
              </a:solidFill>
            </a:endParaRPr>
          </a:p>
          <a:p>
            <a:pPr marL="0" indent="0" algn="ctr">
              <a:buFontTx/>
              <a:buNone/>
            </a:pPr>
            <a:r>
              <a:rPr lang="en-GB" sz="1800" b="1" kern="0" dirty="0">
                <a:solidFill>
                  <a:srgbClr val="DAA600"/>
                </a:solidFill>
              </a:rPr>
              <a:t>… next year…</a:t>
            </a:r>
          </a:p>
          <a:p>
            <a:pPr marL="0" indent="0" algn="ctr">
              <a:buFontTx/>
              <a:buNone/>
            </a:pPr>
            <a:endParaRPr lang="en-GB" sz="700" b="1" kern="0" dirty="0">
              <a:solidFill>
                <a:srgbClr val="DAA600"/>
              </a:solidFill>
            </a:endParaRPr>
          </a:p>
          <a:p>
            <a:pPr marL="0" indent="0" algn="ctr">
              <a:buFontTx/>
              <a:buNone/>
            </a:pPr>
            <a:r>
              <a:rPr lang="en-GB" sz="1800" b="1" kern="0" dirty="0">
                <a:solidFill>
                  <a:srgbClr val="DAA600"/>
                </a:solidFill>
              </a:rPr>
              <a:t>… Sixth Form…</a:t>
            </a:r>
          </a:p>
          <a:p>
            <a:pPr marL="0" indent="0" algn="ctr">
              <a:buFontTx/>
              <a:buNone/>
            </a:pPr>
            <a:endParaRPr lang="en-GB" sz="700" b="1" kern="0" dirty="0">
              <a:solidFill>
                <a:srgbClr val="DAA600"/>
              </a:solidFill>
            </a:endParaRPr>
          </a:p>
          <a:p>
            <a:pPr marL="0" indent="0" algn="ctr">
              <a:buFontTx/>
              <a:buNone/>
            </a:pPr>
            <a:r>
              <a:rPr lang="en-GB" sz="1800" b="1" kern="0" dirty="0">
                <a:solidFill>
                  <a:srgbClr val="DAA600"/>
                </a:solidFill>
              </a:rPr>
              <a:t>… and beyond…</a:t>
            </a:r>
          </a:p>
          <a:p>
            <a:pPr marL="0" indent="0" algn="ctr">
              <a:buFontTx/>
              <a:buNone/>
            </a:pPr>
            <a:endParaRPr lang="en-GB" sz="700" b="1" kern="0" dirty="0"/>
          </a:p>
          <a:p>
            <a:pPr marL="0" indent="0" algn="ctr">
              <a:buFontTx/>
              <a:buNone/>
            </a:pPr>
            <a:r>
              <a:rPr lang="en-GB" sz="1800" b="1" kern="0" dirty="0"/>
              <a:t>Every Grade Matters…</a:t>
            </a:r>
          </a:p>
          <a:p>
            <a:pPr marL="0" indent="0">
              <a:buFontTx/>
              <a:buNone/>
            </a:pPr>
            <a:endParaRPr lang="en-GB" sz="1800" kern="0" dirty="0"/>
          </a:p>
        </p:txBody>
      </p:sp>
    </p:spTree>
    <p:extLst>
      <p:ext uri="{BB962C8B-B14F-4D97-AF65-F5344CB8AC3E}">
        <p14:creationId xmlns:p14="http://schemas.microsoft.com/office/powerpoint/2010/main" val="31756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65175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Common problems with not reaching your full potential at GCSE</a:t>
            </a:r>
            <a:endParaRPr lang="en-GB" sz="36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1520" y="1196752"/>
          <a:ext cx="7499176" cy="496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0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8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know you could have done better,  you did what you had to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50" b="1" dirty="0">
                        <a:solidFill>
                          <a:srgbClr val="DAA600"/>
                        </a:solidFill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DAA600"/>
                          </a:solidFill>
                        </a:rPr>
                        <a:t>Problem-</a:t>
                      </a:r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 </a:t>
                      </a:r>
                      <a:r>
                        <a:rPr lang="en-GB" sz="1800" b="1" dirty="0">
                          <a:solidFill>
                            <a:srgbClr val="DAA600"/>
                          </a:solidFill>
                        </a:rPr>
                        <a:t>you will not have the basic skills needed for A level  - it is hard to catch up…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g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a lower GCSE average point score/grade…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50" b="1" dirty="0">
                        <a:solidFill>
                          <a:srgbClr val="DAA600"/>
                        </a:solidFill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rgbClr val="DAA600"/>
                          </a:solidFill>
                        </a:rPr>
                        <a:t>This will potentially</a:t>
                      </a:r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 block certain ‘hard’ A-Levels …</a:t>
                      </a:r>
                      <a:endParaRPr lang="en-GB" sz="1800" b="1" dirty="0">
                        <a:solidFill>
                          <a:srgbClr val="DAA6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g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lower Sixth Form target grades which are based on </a:t>
                      </a:r>
                      <a:r>
                        <a:rPr lang="en-GB" sz="18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r>
                        <a:rPr lang="en-GB" sz="18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GCSE grades…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DAA600"/>
                          </a:solidFill>
                        </a:rPr>
                        <a:t>This</a:t>
                      </a:r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 will make you less appealing to higher ranked universities who have the very best to choose from…</a:t>
                      </a:r>
                      <a:endParaRPr lang="en-GB" sz="1800" b="1" dirty="0">
                        <a:solidFill>
                          <a:srgbClr val="DAA6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b="1" baseline="0" dirty="0">
                          <a:solidFill>
                            <a:schemeClr val="tx1"/>
                          </a:solidFill>
                        </a:rPr>
                        <a:t>Your GCSE grades are increasingly checked by the top universities…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DAA600"/>
                          </a:solidFill>
                        </a:rPr>
                        <a:t>The higher</a:t>
                      </a:r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 ranked universities are looking at </a:t>
                      </a:r>
                      <a:r>
                        <a:rPr lang="en-GB" sz="1800" b="1" u="sng" baseline="0" dirty="0">
                          <a:solidFill>
                            <a:srgbClr val="DAA600"/>
                          </a:solidFill>
                        </a:rPr>
                        <a:t>all</a:t>
                      </a:r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 GCSE grades (more than ever) and the English Baccalaureate is likely to become a bigger deal.</a:t>
                      </a:r>
                    </a:p>
                    <a:p>
                      <a:pPr algn="ctr"/>
                      <a:r>
                        <a:rPr lang="en-GB" sz="1800" b="1" baseline="0" dirty="0">
                          <a:solidFill>
                            <a:srgbClr val="DAA600"/>
                          </a:solidFill>
                        </a:rPr>
                        <a:t>Apprenticeships are a lot more competitive and look for higher grades.</a:t>
                      </a:r>
                      <a:endParaRPr lang="en-GB" sz="1800" b="1" dirty="0">
                        <a:solidFill>
                          <a:srgbClr val="DAA6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528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GB" dirty="0"/>
              <a:t>Year 11 Mock Exams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229600" cy="4525963"/>
          </a:xfrm>
        </p:spPr>
        <p:txBody>
          <a:bodyPr/>
          <a:lstStyle/>
          <a:p>
            <a:r>
              <a:rPr lang="en-GB" sz="2400" dirty="0"/>
              <a:t>Mocks 1- November/December</a:t>
            </a:r>
          </a:p>
          <a:p>
            <a:r>
              <a:rPr lang="en-GB" sz="2400" dirty="0"/>
              <a:t>Mocks 2- March</a:t>
            </a:r>
          </a:p>
          <a:p>
            <a:r>
              <a:rPr lang="en-GB" sz="2400" dirty="0"/>
              <a:t>Why? - Prepares for the ‘real thing’/Get to know what works for you</a:t>
            </a:r>
          </a:p>
          <a:p>
            <a:pPr marL="0" indent="0">
              <a:buNone/>
            </a:pPr>
            <a:r>
              <a:rPr lang="en-GB" sz="2400" b="1" dirty="0"/>
              <a:t>Support available    </a:t>
            </a:r>
            <a:r>
              <a:rPr lang="en-US" sz="2400" dirty="0">
                <a:hlinkClick r:id="rId3"/>
              </a:rPr>
              <a:t>g.taylor@kingsmeadschool.net</a:t>
            </a:r>
            <a:endParaRPr lang="en-GB" sz="2400" b="1" dirty="0"/>
          </a:p>
          <a:p>
            <a:r>
              <a:rPr lang="en-GB" sz="2400" dirty="0"/>
              <a:t>Past papers/ Flash cards/ revision guides/mind maps</a:t>
            </a:r>
          </a:p>
          <a:p>
            <a:r>
              <a:rPr lang="en-GB" sz="2400" dirty="0"/>
              <a:t>Parent pay- Guide to revise book £4 and subject revision guides </a:t>
            </a:r>
          </a:p>
          <a:p>
            <a:r>
              <a:rPr lang="en-GB" sz="2400" dirty="0"/>
              <a:t>Blended learning Platform</a:t>
            </a:r>
          </a:p>
          <a:p>
            <a:r>
              <a:rPr lang="en-GB" sz="2400" dirty="0"/>
              <a:t>Seneca</a:t>
            </a:r>
          </a:p>
          <a:p>
            <a:r>
              <a:rPr lang="en-GB" sz="2400" dirty="0"/>
              <a:t>Booster sessions. Holiday school (Feb/ Easter)</a:t>
            </a:r>
          </a:p>
          <a:p>
            <a:r>
              <a:rPr lang="en-US" sz="2400" dirty="0"/>
              <a:t>Revision techniques support session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35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GB" sz="3600" b="1" dirty="0"/>
              <a:t>Part two of the evening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51520" y="119675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You should have a personalised programme from the tables at the entrance to this room.  This has...</a:t>
            </a:r>
          </a:p>
          <a:p>
            <a:pPr lvl="3"/>
            <a:endParaRPr lang="en-GB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/>
              <a:t>A timetable for this evening with your choices of workshops</a:t>
            </a:r>
          </a:p>
          <a:p>
            <a:pPr lvl="2"/>
            <a:endParaRPr lang="en-GB" sz="2400" dirty="0"/>
          </a:p>
          <a:p>
            <a:r>
              <a:rPr lang="en-GB" sz="2400" dirty="0"/>
              <a:t>Your first workshop will start in just a few minutes.  Each session will last 20 minutes (5 minute change over)</a:t>
            </a:r>
          </a:p>
          <a:p>
            <a:endParaRPr lang="en-GB" sz="2400" dirty="0"/>
          </a:p>
          <a:p>
            <a:r>
              <a:rPr lang="en-GB" sz="2400" dirty="0"/>
              <a:t>If you haven’t got a programme please see the staff just outside the this room at the end.  If you have not signed up to workshops we can do this here for you.</a:t>
            </a:r>
          </a:p>
        </p:txBody>
      </p:sp>
    </p:spTree>
    <p:extLst>
      <p:ext uri="{BB962C8B-B14F-4D97-AF65-F5344CB8AC3E}">
        <p14:creationId xmlns:p14="http://schemas.microsoft.com/office/powerpoint/2010/main" val="2617088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731132"/>
              </p:ext>
            </p:extLst>
          </p:nvPr>
        </p:nvGraphicFramePr>
        <p:xfrm>
          <a:off x="1619672" y="116632"/>
          <a:ext cx="5568280" cy="6533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140">
                  <a:extLst>
                    <a:ext uri="{9D8B030D-6E8A-4147-A177-3AD203B41FA5}">
                      <a16:colId xmlns:a16="http://schemas.microsoft.com/office/drawing/2014/main" val="1364542234"/>
                    </a:ext>
                  </a:extLst>
                </a:gridCol>
                <a:gridCol w="2784140">
                  <a:extLst>
                    <a:ext uri="{9D8B030D-6E8A-4147-A177-3AD203B41FA5}">
                      <a16:colId xmlns:a16="http://schemas.microsoft.com/office/drawing/2014/main" val="1758120710"/>
                    </a:ext>
                  </a:extLst>
                </a:gridCol>
              </a:tblGrid>
              <a:tr h="34860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55047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Benefits of Uni/Finance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638148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Preparing for top universities(Russell group)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006362"/>
                  </a:ext>
                </a:extLst>
              </a:tr>
              <a:tr h="439909">
                <a:tc>
                  <a:txBody>
                    <a:bodyPr/>
                    <a:lstStyle/>
                    <a:p>
                      <a:r>
                        <a:rPr lang="en-GB" sz="1800" dirty="0"/>
                        <a:t>Career options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916214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UCAS/GCSE/6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form experience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795494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Introduction to apprenticeships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682214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Apprenticeship experience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262065"/>
                  </a:ext>
                </a:extLst>
              </a:tr>
              <a:tr h="871508">
                <a:tc>
                  <a:txBody>
                    <a:bodyPr/>
                    <a:lstStyle/>
                    <a:p>
                      <a:r>
                        <a:rPr lang="en-GB" sz="1800" dirty="0"/>
                        <a:t>What employers are looking for/Training provider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239759"/>
                  </a:ext>
                </a:extLst>
              </a:tr>
              <a:tr h="802187">
                <a:tc>
                  <a:txBody>
                    <a:bodyPr/>
                    <a:lstStyle/>
                    <a:p>
                      <a:r>
                        <a:rPr lang="en-GB" sz="1800" dirty="0"/>
                        <a:t>Making it count/revision techniques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461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557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GB" dirty="0"/>
              <a:t>Welcome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3528" y="1166018"/>
            <a:ext cx="8219256" cy="4525963"/>
          </a:xfrm>
        </p:spPr>
        <p:txBody>
          <a:bodyPr>
            <a:normAutofit/>
          </a:bodyPr>
          <a:lstStyle/>
          <a:p>
            <a:r>
              <a:rPr lang="en-GB" i="1" dirty="0"/>
              <a:t>The purpose of tonight is to help raise the aspirations of our students.</a:t>
            </a:r>
          </a:p>
          <a:p>
            <a:r>
              <a:rPr lang="en-GB" b="1" dirty="0"/>
              <a:t>Every student in the room has potential  </a:t>
            </a:r>
          </a:p>
          <a:p>
            <a:r>
              <a:rPr lang="en-GB" dirty="0"/>
              <a:t>Our focus tonight is about providing a starting point for the future doctors, business leaders, lawyers, teachers and nurses...</a:t>
            </a:r>
          </a:p>
          <a:p>
            <a:r>
              <a:rPr lang="en-GB" dirty="0"/>
              <a:t>The list is endless!</a:t>
            </a:r>
          </a:p>
        </p:txBody>
      </p:sp>
    </p:spTree>
    <p:extLst>
      <p:ext uri="{BB962C8B-B14F-4D97-AF65-F5344CB8AC3E}">
        <p14:creationId xmlns:p14="http://schemas.microsoft.com/office/powerpoint/2010/main" val="170824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GB" dirty="0"/>
              <a:t>Plan for this evening…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5576" y="83671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Part 1- </a:t>
            </a:r>
            <a:r>
              <a:rPr lang="en-GB" sz="2800" b="1" dirty="0"/>
              <a:t>Aspirations and Potential </a:t>
            </a:r>
          </a:p>
          <a:p>
            <a:r>
              <a:rPr lang="en-GB" sz="2800" dirty="0"/>
              <a:t>Pathways, careers, university. </a:t>
            </a:r>
          </a:p>
          <a:p>
            <a:r>
              <a:rPr lang="en-GB" sz="2800" dirty="0"/>
              <a:t>Kingsmead 6</a:t>
            </a:r>
            <a:r>
              <a:rPr lang="en-GB" sz="2800" baseline="30000" dirty="0"/>
              <a:t>th</a:t>
            </a:r>
            <a:r>
              <a:rPr lang="en-GB" sz="2800" dirty="0"/>
              <a:t> form</a:t>
            </a:r>
          </a:p>
          <a:p>
            <a:r>
              <a:rPr lang="en-GB" sz="2800" dirty="0"/>
              <a:t>Year 10 and 11 tips- for success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b="1" dirty="0"/>
              <a:t>Part 2- Taster workshops (Small groups)</a:t>
            </a:r>
          </a:p>
          <a:p>
            <a:pPr marL="0" indent="0">
              <a:buNone/>
            </a:pPr>
            <a:r>
              <a:rPr lang="en-GB" sz="2800" dirty="0"/>
              <a:t>Follow your choice of workshops:-</a:t>
            </a:r>
          </a:p>
          <a:p>
            <a:r>
              <a:rPr lang="en-GB" sz="2400" dirty="0"/>
              <a:t>University Finance/ Russell group Universities</a:t>
            </a:r>
          </a:p>
          <a:p>
            <a:r>
              <a:rPr lang="en-GB" sz="2400" dirty="0"/>
              <a:t>Into to Apprenticeships</a:t>
            </a:r>
          </a:p>
          <a:p>
            <a:r>
              <a:rPr lang="en-GB" sz="2400" dirty="0"/>
              <a:t>Careers options/ What employers are looking for</a:t>
            </a:r>
          </a:p>
          <a:p>
            <a:r>
              <a:rPr lang="en-GB" sz="2400" dirty="0"/>
              <a:t>The UCAS/GCSE/apprenticeship experience</a:t>
            </a:r>
          </a:p>
        </p:txBody>
      </p:sp>
    </p:spTree>
    <p:extLst>
      <p:ext uri="{BB962C8B-B14F-4D97-AF65-F5344CB8AC3E}">
        <p14:creationId xmlns:p14="http://schemas.microsoft.com/office/powerpoint/2010/main" val="2181076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8872"/>
            <a:ext cx="9144000" cy="765175"/>
          </a:xfrm>
        </p:spPr>
        <p:txBody>
          <a:bodyPr/>
          <a:lstStyle/>
          <a:p>
            <a:r>
              <a:rPr lang="en-GB" sz="4000" dirty="0"/>
              <a:t>Post 16 – Options</a:t>
            </a:r>
            <a:br>
              <a:rPr lang="en-GB" sz="4000" dirty="0"/>
            </a:br>
            <a:endParaRPr lang="en-GB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46043"/>
          </a:xfrm>
        </p:spPr>
        <p:txBody>
          <a:bodyPr/>
          <a:lstStyle/>
          <a:p>
            <a:r>
              <a:rPr lang="en-GB" sz="2800" dirty="0"/>
              <a:t>Sixth Form – A Levels and vocational courses</a:t>
            </a:r>
          </a:p>
          <a:p>
            <a:r>
              <a:rPr lang="en-GB" sz="2800" dirty="0"/>
              <a:t>College – A range of vocational courses on offer</a:t>
            </a:r>
          </a:p>
          <a:p>
            <a:r>
              <a:rPr lang="en-GB" sz="2800" dirty="0"/>
              <a:t>Apprenticeships – Level 2 or 3</a:t>
            </a:r>
          </a:p>
          <a:p>
            <a:r>
              <a:rPr lang="en-GB" sz="2800" dirty="0"/>
              <a:t>Traineeships with a training provider for those with low entry grades.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400" dirty="0"/>
              <a:t>Grade 4s in Maths and English at GCSE if not students must continue to work towards these until they are 18 regardless of the chosen pathway.</a:t>
            </a:r>
          </a:p>
        </p:txBody>
      </p:sp>
    </p:spTree>
    <p:extLst>
      <p:ext uri="{BB962C8B-B14F-4D97-AF65-F5344CB8AC3E}">
        <p14:creationId xmlns:p14="http://schemas.microsoft.com/office/powerpoint/2010/main" val="140637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-6052" y="332656"/>
            <a:ext cx="9144000" cy="765175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At Kingsmead…</a:t>
            </a:r>
          </a:p>
        </p:txBody>
      </p:sp>
      <p:pic>
        <p:nvPicPr>
          <p:cNvPr id="5" name="Picture 2" descr="https://thegratefulgolfer.files.wordpress.com/2014/01/grow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97050"/>
            <a:ext cx="3769047" cy="446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908720"/>
            <a:ext cx="360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Resilient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Driven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Independent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Curious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Problem solvers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Employable</a:t>
            </a:r>
          </a:p>
        </p:txBody>
      </p:sp>
    </p:spTree>
    <p:extLst>
      <p:ext uri="{BB962C8B-B14F-4D97-AF65-F5344CB8AC3E}">
        <p14:creationId xmlns:p14="http://schemas.microsoft.com/office/powerpoint/2010/main" val="343797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2" name="Content Placeholder 2"/>
          <p:cNvSpPr txBox="1">
            <a:spLocks/>
          </p:cNvSpPr>
          <p:nvPr/>
        </p:nvSpPr>
        <p:spPr bwMode="auto">
          <a:xfrm>
            <a:off x="-27284" y="-1257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b="1" u="sng" kern="0" dirty="0"/>
              <a:t>What is out there?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174" y="908248"/>
            <a:ext cx="4084171" cy="45979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51920" y="44624"/>
            <a:ext cx="5292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Go to </a:t>
            </a:r>
            <a:r>
              <a:rPr lang="en-GB" dirty="0">
                <a:hlinkClick r:id="rId4"/>
              </a:rPr>
              <a:t>www.kingsmeadschool.net</a:t>
            </a:r>
            <a:endParaRPr lang="en-GB" dirty="0"/>
          </a:p>
          <a:p>
            <a:r>
              <a:rPr lang="en-GB" dirty="0"/>
              <a:t>&lt; academic excellence &gt; &lt; careers provision &gt; &lt; student links &gt; or &lt;parent links&gt;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270" y="1213754"/>
            <a:ext cx="3941712" cy="428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0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65175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University Ranking Lists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106860" y="1145302"/>
            <a:ext cx="4038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GB" sz="1900" b="1" dirty="0"/>
              <a:t>There are lots of university rankings that come out each year.… for overall university… the best courses… employability… nightlife…</a:t>
            </a:r>
          </a:p>
          <a:p>
            <a:pPr marL="0" indent="0" algn="ctr">
              <a:buNone/>
            </a:pPr>
            <a:endParaRPr lang="en-GB" sz="900" b="1" dirty="0"/>
          </a:p>
          <a:p>
            <a:pPr marL="0" indent="0" algn="ctr">
              <a:buNone/>
            </a:pPr>
            <a:r>
              <a:rPr lang="en-GB" sz="1900" b="1" dirty="0"/>
              <a:t>They are a bit like football league tables!</a:t>
            </a:r>
          </a:p>
          <a:p>
            <a:pPr marL="0" indent="0" algn="ctr">
              <a:buNone/>
            </a:pPr>
            <a:r>
              <a:rPr lang="en-GB" sz="1900" b="1" dirty="0">
                <a:solidFill>
                  <a:srgbClr val="FF0000"/>
                </a:solidFill>
              </a:rPr>
              <a:t>Aim high- Look at Russell group Universities</a:t>
            </a:r>
            <a:endParaRPr lang="en-GB" sz="9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sz="1900" b="1" dirty="0"/>
              <a:t>You are paying for your university course and its benefits will have a major influence on your later life.</a:t>
            </a:r>
          </a:p>
          <a:p>
            <a:pPr marL="0" indent="0" algn="ctr">
              <a:buNone/>
            </a:pPr>
            <a:r>
              <a:rPr lang="en-GB" sz="1900" b="1" dirty="0"/>
              <a:t>Do your Research! </a:t>
            </a:r>
          </a:p>
          <a:p>
            <a:pPr marL="0" indent="0" algn="ctr">
              <a:buNone/>
            </a:pPr>
            <a:r>
              <a:rPr lang="en-GB" sz="1900" b="1" dirty="0">
                <a:hlinkClick r:id="rId3"/>
              </a:rPr>
              <a:t>www.ucas.com</a:t>
            </a:r>
            <a:endParaRPr lang="en-GB" sz="1900" b="1" dirty="0"/>
          </a:p>
          <a:p>
            <a:pPr marL="0" indent="0" algn="ctr">
              <a:buNone/>
            </a:pPr>
            <a:r>
              <a:rPr lang="en-GB" sz="1900" b="1" dirty="0">
                <a:hlinkClick r:id="rId4"/>
              </a:rPr>
              <a:t>www.opendays.com</a:t>
            </a:r>
            <a:endParaRPr lang="en-GB" sz="1900" b="1" dirty="0"/>
          </a:p>
          <a:p>
            <a:pPr marL="0" indent="0" algn="ctr">
              <a:buNone/>
            </a:pPr>
            <a:endParaRPr lang="en-GB" sz="1900" b="1" dirty="0"/>
          </a:p>
          <a:p>
            <a:pPr marL="0" indent="0" algn="ctr">
              <a:buNone/>
            </a:pPr>
            <a:endParaRPr lang="en-GB" sz="1900" b="1" dirty="0"/>
          </a:p>
          <a:p>
            <a:pPr marL="0" indent="0" algn="ctr">
              <a:buNone/>
            </a:pPr>
            <a:endParaRPr lang="en-GB" sz="1900" b="1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955325"/>
              </p:ext>
            </p:extLst>
          </p:nvPr>
        </p:nvGraphicFramePr>
        <p:xfrm>
          <a:off x="4211960" y="980728"/>
          <a:ext cx="345638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University (Overall)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Cambridge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Oxford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750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Warwick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Bristol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7521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>
                          <a:solidFill>
                            <a:srgbClr val="DAA600"/>
                          </a:solidFill>
                        </a:rPr>
                        <a:t>Birmingham</a:t>
                      </a:r>
                      <a:endParaRPr lang="en-GB" b="1" dirty="0">
                        <a:solidFill>
                          <a:srgbClr val="DAA6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Nottingham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York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8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Sheffield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Liverpool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DAA600"/>
                          </a:solidFill>
                        </a:rPr>
                        <a:t>Keele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39952" y="5157192"/>
            <a:ext cx="3528392" cy="523220"/>
          </a:xfrm>
          <a:prstGeom prst="rect">
            <a:avLst/>
          </a:prstGeom>
          <a:solidFill>
            <a:srgbClr val="FFFF0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Source:</a:t>
            </a:r>
          </a:p>
          <a:p>
            <a:pPr algn="ctr"/>
            <a:r>
              <a:rPr lang="en-GB" sz="1400" b="1" u="sng" dirty="0"/>
              <a:t>www.thecompleteuniversityguide.co.uk</a:t>
            </a:r>
          </a:p>
        </p:txBody>
      </p:sp>
    </p:spTree>
    <p:extLst>
      <p:ext uri="{BB962C8B-B14F-4D97-AF65-F5344CB8AC3E}">
        <p14:creationId xmlns:p14="http://schemas.microsoft.com/office/powerpoint/2010/main" val="2188492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Why Kingsmead Sixth Form?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GB" sz="1800" dirty="0"/>
              <a:t>Kingsmead School is currently the 5</a:t>
            </a:r>
            <a:r>
              <a:rPr lang="en-GB" sz="1800" baseline="30000" dirty="0"/>
              <a:t>th</a:t>
            </a:r>
            <a:r>
              <a:rPr lang="en-GB" sz="1800" dirty="0"/>
              <a:t> highest performing and most over-subscribed school in Staffordshire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Kingsmead Sixth Form boasts an array of high-quality courses and highly-trained specialists teachers – the broadest curriculum offer in the district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Our popularity means that we can offer courses that other schools just can’t afford to staff and run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Kingsmead School was rated as </a:t>
            </a:r>
            <a:r>
              <a:rPr lang="en-GB" sz="1800" i="1" dirty="0"/>
              <a:t>“</a:t>
            </a:r>
            <a:r>
              <a:rPr lang="en-GB" sz="1800" b="1" i="1" dirty="0"/>
              <a:t>Good</a:t>
            </a:r>
            <a:r>
              <a:rPr lang="en-GB" sz="1800" i="1" dirty="0"/>
              <a:t> with aspects that are </a:t>
            </a:r>
            <a:r>
              <a:rPr lang="en-GB" sz="1800" b="1" i="1" dirty="0"/>
              <a:t>Outstanding”</a:t>
            </a:r>
            <a:r>
              <a:rPr lang="en-GB" sz="1800" dirty="0"/>
              <a:t> by Ofsted in December 2021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Kingsmead Sixth Form achieves outcomes that are significantly above national average every year!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We have 150 applications for the current Year 12 cohort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We have excellent facilities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We have a dedicated Sixth Form Study Centre and Glasshouse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We have a dedicated Sixth Form library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We offer a whole host of dynamic extra-curricular opportunities that look excellent on a UCAS application – leadership, medicine, performing arts, the EPQ, debate, academic coaching and many more!...</a:t>
            </a:r>
          </a:p>
        </p:txBody>
      </p:sp>
    </p:spTree>
    <p:extLst>
      <p:ext uri="{BB962C8B-B14F-4D97-AF65-F5344CB8AC3E}">
        <p14:creationId xmlns:p14="http://schemas.microsoft.com/office/powerpoint/2010/main" val="364175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5290"/>
            <a:ext cx="9144000" cy="496271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-1141" y="188640"/>
            <a:ext cx="9144000" cy="765175"/>
          </a:xfrm>
        </p:spPr>
        <p:txBody>
          <a:bodyPr/>
          <a:lstStyle/>
          <a:p>
            <a:r>
              <a:rPr lang="en-GB" sz="3600" b="1" dirty="0"/>
              <a:t>Looking to Sixth Form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68312" y="1340768"/>
            <a:ext cx="8424167" cy="4093245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Kingsmead Sixth Form is an academic Sixth Form which offers a range of pathways:</a:t>
            </a:r>
          </a:p>
          <a:p>
            <a:pPr marL="0" indent="0">
              <a:buNone/>
            </a:pPr>
            <a:endParaRPr lang="en-GB" sz="1800" b="1" dirty="0"/>
          </a:p>
          <a:p>
            <a:pPr marL="457200" indent="-457200">
              <a:buFont typeface="+mj-lt"/>
              <a:buAutoNum type="arabicPeriod"/>
            </a:pPr>
            <a:r>
              <a:rPr lang="en-GB" sz="2000" b="1" dirty="0"/>
              <a:t>Academic subjects – linear A-Levels (2 year courses – no AS levels)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/>
              <a:t>Vocational courses – BTEC qualifications (these subjects now have exams which means they are becoming more rigorous)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/>
              <a:t>A combination of both Academic and Vocational </a:t>
            </a:r>
          </a:p>
          <a:p>
            <a:endParaRPr lang="en-GB" sz="1800" b="1" dirty="0"/>
          </a:p>
          <a:p>
            <a:pPr marL="0" indent="0" algn="ctr">
              <a:buNone/>
            </a:pPr>
            <a:r>
              <a:rPr lang="en-GB" sz="2400" b="1" u="sng" dirty="0"/>
              <a:t>All three pathways have rigorous entry requirements</a:t>
            </a: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886997046"/>
      </p:ext>
    </p:extLst>
  </p:cSld>
  <p:clrMapOvr>
    <a:masterClrMapping/>
  </p:clrMapOvr>
</p:sld>
</file>

<file path=ppt/theme/theme1.xml><?xml version="1.0" encoding="utf-8"?>
<a:theme xmlns:a="http://schemas.openxmlformats.org/drawingml/2006/main" name="Aim Higher 2012-13 Year 9-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1225</Words>
  <Application>Microsoft Office PowerPoint</Application>
  <PresentationFormat>On-screen Show (4:3)</PresentationFormat>
  <Paragraphs>208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Gill Sans MT</vt:lpstr>
      <vt:lpstr>Aim Higher 2012-13 Year 9-1</vt:lpstr>
      <vt:lpstr>PowerPoint Presentation</vt:lpstr>
      <vt:lpstr>Welcome</vt:lpstr>
      <vt:lpstr>Plan for this evening…</vt:lpstr>
      <vt:lpstr>Post 16 – Options </vt:lpstr>
      <vt:lpstr>At Kingsmead…</vt:lpstr>
      <vt:lpstr>PowerPoint Presentation</vt:lpstr>
      <vt:lpstr>University Ranking Lists</vt:lpstr>
      <vt:lpstr>Why Kingsmead Sixth Form?</vt:lpstr>
      <vt:lpstr>Looking to Sixth Form</vt:lpstr>
      <vt:lpstr>PowerPoint Presentation</vt:lpstr>
      <vt:lpstr>Making the Right Steps Now…</vt:lpstr>
      <vt:lpstr>What next?</vt:lpstr>
      <vt:lpstr>Common problems with not reaching your full potential at GCSE</vt:lpstr>
      <vt:lpstr>Year 11 Mock Exams</vt:lpstr>
      <vt:lpstr>Part two of the evening</vt:lpstr>
      <vt:lpstr>PowerPoint Presentation</vt:lpstr>
    </vt:vector>
  </TitlesOfParts>
  <Company>Kingsmead Technology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Rooms for Part 2</dc:title>
  <dc:creator>User</dc:creator>
  <cp:lastModifiedBy>Howard, Mr K (Kingsmead School)</cp:lastModifiedBy>
  <cp:revision>79</cp:revision>
  <cp:lastPrinted>2022-07-05T09:35:35Z</cp:lastPrinted>
  <dcterms:created xsi:type="dcterms:W3CDTF">2013-11-19T13:53:22Z</dcterms:created>
  <dcterms:modified xsi:type="dcterms:W3CDTF">2023-03-27T11:44:06Z</dcterms:modified>
</cp:coreProperties>
</file>