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1"/>
  </p:notesMasterIdLst>
  <p:sldIdLst>
    <p:sldId id="256" r:id="rId2"/>
    <p:sldId id="257" r:id="rId3"/>
    <p:sldId id="264" r:id="rId4"/>
    <p:sldId id="259" r:id="rId5"/>
    <p:sldId id="260" r:id="rId6"/>
    <p:sldId id="261" r:id="rId7"/>
    <p:sldId id="262" r:id="rId8"/>
    <p:sldId id="266" r:id="rId9"/>
    <p:sldId id="269" r:id="rId10"/>
    <p:sldId id="265" r:id="rId11"/>
    <p:sldId id="270" r:id="rId12"/>
    <p:sldId id="271" r:id="rId13"/>
    <p:sldId id="272" r:id="rId14"/>
    <p:sldId id="273" r:id="rId15"/>
    <p:sldId id="279" r:id="rId16"/>
    <p:sldId id="276" r:id="rId17"/>
    <p:sldId id="280" r:id="rId18"/>
    <p:sldId id="281" r:id="rId19"/>
    <p:sldId id="26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5C1725-C1AC-4125-88B6-A136E719BF7D}" type="datetimeFigureOut">
              <a:rPr lang="en-GB" smtClean="0"/>
              <a:t>27/03/2023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FD33BE7-D8AC-4C57-B2E5-0D3F8D32A271}" type="slidenum">
              <a:rPr lang="en-GB" smtClean="0"/>
              <a:t>‹#›</a:t>
            </a:fld>
            <a:endParaRPr lang="en-GB"/>
          </a:p>
        </p:txBody>
      </p:sp>
    </p:spTree>
    <p:extLst>
      <p:ext uri="{BB962C8B-B14F-4D97-AF65-F5344CB8AC3E}">
        <p14:creationId xmlns:p14="http://schemas.microsoft.com/office/powerpoint/2010/main" val="27159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cma-cases/consumer-protection-review-of-higher-educ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gov.uk/government/uploads/system/uploads/attachment_data/file/428549/HE_providers_-_advice_on_consumer_protection_law.pdf" TargetMode="External"/><Relationship Id="rId4" Type="http://schemas.openxmlformats.org/officeDocument/2006/relationships/hyperlink" Target="https://www.gov.uk/government/uploads/system/uploads/attachment_data/file/411392/HE_providers_60s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dmissionstestingservice.org/administering-our-tests/become-a-test-centre/index.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admissionstestingservice.org/find-a-centre/#Search%20for%20an%20authorised%20test%20centre%20sec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a:t>What will be covered in presentation: what Oxford</a:t>
            </a:r>
            <a:r>
              <a:rPr lang="en-US" altLang="en-US" sz="1200" baseline="0" dirty="0"/>
              <a:t> and Cambridge</a:t>
            </a:r>
            <a:r>
              <a:rPr lang="en-US" altLang="en-US" sz="1200" dirty="0"/>
              <a:t> have to offer/why we think students should consider the universities; the Universities’/collegiate structure – who does what;</a:t>
            </a:r>
            <a:r>
              <a:rPr lang="en-US" altLang="en-US" sz="1200" baseline="0" dirty="0"/>
              <a:t> w</a:t>
            </a:r>
            <a:r>
              <a:rPr lang="en-US" altLang="en-US" sz="1200" dirty="0"/>
              <a:t>hat we’re looking for; application process overview; information used to assess applications; advice for preparing to apply; May</a:t>
            </a:r>
            <a:r>
              <a:rPr lang="en-US" altLang="en-US" sz="1200" baseline="0" dirty="0"/>
              <a:t> have time for some questions, but if not please visit the Oxford and Cambridge stalls in the main exhibition area.</a:t>
            </a:r>
            <a:endParaRPr lang="en-US" altLang="en-US" sz="1200" dirty="0"/>
          </a:p>
          <a:p>
            <a:pPr marL="0" indent="0" eaLnBrk="1" hangingPunct="1">
              <a:buFont typeface="Arial" panose="020B0604020202020204" pitchFamily="34" charset="0"/>
              <a:buNone/>
              <a:defRPr/>
            </a:pPr>
            <a:endParaRPr lang="en-US" altLang="en-US" sz="1200" dirty="0"/>
          </a:p>
          <a:p>
            <a:pPr eaLnBrk="1" hangingPunct="1">
              <a:spcBef>
                <a:spcPct val="0"/>
              </a:spcBef>
            </a:pPr>
            <a:r>
              <a:rPr lang="en-GB" altLang="en-US" sz="1200" b="1" u="sng" dirty="0"/>
              <a:t>Consumer Law, Competition and Markets Authority (CMA ) </a:t>
            </a:r>
            <a:r>
              <a:rPr lang="en-GB" altLang="en-US" sz="1100" b="1" u="sng" dirty="0"/>
              <a:t>guidance</a:t>
            </a:r>
          </a:p>
          <a:p>
            <a:pPr eaLnBrk="1" hangingPunct="1">
              <a:spcBef>
                <a:spcPct val="0"/>
              </a:spcBef>
            </a:pPr>
            <a:r>
              <a:rPr lang="en-GB" altLang="en-US" sz="1100" b="1" dirty="0"/>
              <a:t>This information is for speaker use</a:t>
            </a:r>
          </a:p>
          <a:p>
            <a:pPr eaLnBrk="1" hangingPunct="1">
              <a:spcBef>
                <a:spcPct val="0"/>
              </a:spcBef>
            </a:pPr>
            <a:endParaRPr lang="en-GB" altLang="en-US" sz="1100" b="1" dirty="0"/>
          </a:p>
          <a:p>
            <a:pPr eaLnBrk="1" hangingPunct="1">
              <a:spcBef>
                <a:spcPct val="0"/>
              </a:spcBef>
            </a:pPr>
            <a:r>
              <a:rPr lang="en-GB" altLang="en-US" sz="1200" b="1" i="1" dirty="0"/>
              <a:t>Details are correct at the time of going to press in February 2022. Any updates or changes to information can be found on our webpages </a:t>
            </a:r>
          </a:p>
          <a:p>
            <a:pPr eaLnBrk="1" hangingPunct="1">
              <a:spcBef>
                <a:spcPct val="0"/>
              </a:spcBef>
            </a:pPr>
            <a:endParaRPr lang="en-GB" altLang="en-US" sz="1200" b="1" i="1" dirty="0"/>
          </a:p>
          <a:p>
            <a:pPr eaLnBrk="1" hangingPunct="1">
              <a:spcBef>
                <a:spcPct val="0"/>
              </a:spcBef>
            </a:pPr>
            <a:r>
              <a:rPr lang="en-GB" altLang="en-US" sz="1200" b="1" dirty="0"/>
              <a:t>Important information for presenters</a:t>
            </a:r>
          </a:p>
          <a:p>
            <a:r>
              <a:rPr lang="en-GB" altLang="en-US" sz="1200" b="1" dirty="0"/>
              <a:t>Summary</a:t>
            </a:r>
            <a:endParaRPr lang="en-GB" altLang="en-US" sz="1200" dirty="0"/>
          </a:p>
          <a:p>
            <a:r>
              <a:rPr lang="en-GB" altLang="en-US" sz="1200" dirty="0"/>
              <a:t>We need to ensure that all the information we provide about Oxford and Cambridge is complete and accurate, and that we do not fail to provide information that is likely to impact students’ decisions to apply. Students have a right to all the information they might reasonably need to make an informed choice about university, and for that information to be accurate.</a:t>
            </a:r>
          </a:p>
          <a:p>
            <a:r>
              <a:rPr lang="en-GB" altLang="en-US" sz="1200" dirty="0"/>
              <a:t> </a:t>
            </a:r>
          </a:p>
          <a:p>
            <a:r>
              <a:rPr lang="en-GB" altLang="en-US" sz="1200" b="1" dirty="0"/>
              <a:t>Is this new?</a:t>
            </a:r>
            <a:endParaRPr lang="en-GB" altLang="en-US" sz="1200" dirty="0"/>
          </a:p>
          <a:p>
            <a:r>
              <a:rPr lang="en-GB" altLang="en-US" sz="1200" dirty="0"/>
              <a:t>In many ways this is not new, as we’ve always tried to provide accurate information to encourage students to apply . The change is that the risks of mistakes are now more serious. If we don’t provide complete information, or if any information we provide is inaccurate or misleading, students are more likely to take legal action further</a:t>
            </a:r>
            <a:r>
              <a:rPr lang="en-GB" altLang="en-US" sz="1200" baseline="0" dirty="0"/>
              <a:t> down the line </a:t>
            </a:r>
            <a:r>
              <a:rPr lang="en-GB" altLang="en-US" sz="1200" dirty="0"/>
              <a:t>and we may face investigation or regulatory or legal action by the Competition and Markets Authority (CMA). One worst-case scenario is that students could reclaim all the fees they have paid, or ask to take their degrees again for free.</a:t>
            </a:r>
          </a:p>
          <a:p>
            <a:r>
              <a:rPr lang="en-GB" altLang="en-US" sz="1200" dirty="0"/>
              <a:t> </a:t>
            </a:r>
          </a:p>
          <a:p>
            <a:r>
              <a:rPr lang="en-GB" altLang="en-US" sz="1200" b="1" dirty="0"/>
              <a:t>Action needed</a:t>
            </a:r>
            <a:endParaRPr lang="en-GB" altLang="en-US" sz="1200" dirty="0"/>
          </a:p>
          <a:p>
            <a:r>
              <a:rPr lang="en-GB" altLang="en-US" sz="1200" dirty="0"/>
              <a:t>We encourage you to check all materials you are using, and any changes you make to this presentation, and ensure that relevant colleagues are also aware of these issues. The law affects information given in talks and presentations, including open days, as well as written information (publications/web).</a:t>
            </a:r>
          </a:p>
          <a:p>
            <a:endParaRPr lang="en-GB" altLang="en-US" sz="1200" b="1" i="1" dirty="0"/>
          </a:p>
          <a:p>
            <a:r>
              <a:rPr lang="en-GB" altLang="en-US" sz="1200" b="1" dirty="0"/>
              <a:t>Further reading</a:t>
            </a:r>
            <a:endParaRPr lang="en-GB" altLang="en-US" sz="1200" dirty="0"/>
          </a:p>
          <a:p>
            <a:r>
              <a:rPr lang="en-GB" altLang="en-US" sz="1200" dirty="0"/>
              <a:t>Full documentation on this issue can be found at: </a:t>
            </a:r>
            <a:r>
              <a:rPr lang="en-GB" altLang="en-US" sz="1200" u="sng" dirty="0">
                <a:hlinkClick r:id="rId3"/>
              </a:rPr>
              <a:t>https://www.gov.uk/cma-cases/consumer-protection-review-of-higher-education</a:t>
            </a:r>
            <a:r>
              <a:rPr lang="en-GB" altLang="en-US" sz="1200" dirty="0"/>
              <a:t> (</a:t>
            </a:r>
            <a:r>
              <a:rPr lang="en-GB" altLang="en-US" sz="1200" baseline="0" dirty="0"/>
              <a:t>under ‘Final advice published’), </a:t>
            </a:r>
            <a:r>
              <a:rPr lang="en-GB" altLang="en-US" sz="1200" dirty="0"/>
              <a:t>including :</a:t>
            </a:r>
          </a:p>
          <a:p>
            <a:r>
              <a:rPr lang="en-GB" altLang="en-US" sz="1200" u="sng" dirty="0">
                <a:hlinkClick r:id="rId4"/>
              </a:rPr>
              <a:t>summary document</a:t>
            </a:r>
            <a:r>
              <a:rPr lang="en-GB" altLang="en-US" sz="1200" dirty="0"/>
              <a:t> (1 page)</a:t>
            </a:r>
          </a:p>
          <a:p>
            <a:r>
              <a:rPr lang="en-GB" altLang="en-US" sz="1200" u="sng" dirty="0">
                <a:hlinkClick r:id="rId5"/>
              </a:rPr>
              <a:t>full version of the recommendations</a:t>
            </a:r>
            <a:r>
              <a:rPr lang="en-GB" altLang="en-US" sz="1200" dirty="0"/>
              <a:t> (69 pages)</a:t>
            </a:r>
          </a:p>
          <a:p>
            <a:endParaRPr lang="en-GB" dirty="0"/>
          </a:p>
        </p:txBody>
      </p:sp>
      <p:sp>
        <p:nvSpPr>
          <p:cNvPr id="4" name="Slide Number Placeholder 3"/>
          <p:cNvSpPr>
            <a:spLocks noGrp="1"/>
          </p:cNvSpPr>
          <p:nvPr>
            <p:ph type="sldNum" sz="quarter" idx="10"/>
          </p:nvPr>
        </p:nvSpPr>
        <p:spPr/>
        <p:txBody>
          <a:bodyPr/>
          <a:lstStyle/>
          <a:p>
            <a:fld id="{6473F2D5-8F49-4400-B44F-4EDDD34615D6}" type="slidenum">
              <a:rPr lang="en-GB" smtClean="0"/>
              <a:t>11</a:t>
            </a:fld>
            <a:endParaRPr lang="en-GB" dirty="0"/>
          </a:p>
        </p:txBody>
      </p:sp>
    </p:spTree>
    <p:extLst>
      <p:ext uri="{BB962C8B-B14F-4D97-AF65-F5344CB8AC3E}">
        <p14:creationId xmlns:p14="http://schemas.microsoft.com/office/powerpoint/2010/main" val="302749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GB" altLang="en-US" sz="1200" dirty="0"/>
              <a:t>Courses are academic arts, science and social science subjects – generally cover subject area very broadly initially, with opportunity to narrow focus/specialise as progress; regularly top numerous league tables</a:t>
            </a:r>
          </a:p>
          <a:p>
            <a:pPr marL="171450" indent="-171450" eaLnBrk="1" hangingPunct="1">
              <a:buFontTx/>
              <a:buChar char="•"/>
            </a:pPr>
            <a:r>
              <a:rPr lang="en-GB" altLang="en-US" sz="1200" dirty="0"/>
              <a:t>Expert teaching staff – many national and world subject leaders</a:t>
            </a:r>
          </a:p>
          <a:p>
            <a:pPr marL="171450" indent="-171450">
              <a:buFontTx/>
              <a:buChar char="•"/>
            </a:pPr>
            <a:r>
              <a:rPr lang="en-GB" altLang="en-US" sz="1200" dirty="0"/>
              <a:t>Have lectures, classes, </a:t>
            </a:r>
            <a:r>
              <a:rPr lang="en-GB" altLang="en-US" sz="1200" dirty="0" err="1"/>
              <a:t>practicals</a:t>
            </a:r>
            <a:r>
              <a:rPr lang="en-GB" altLang="en-US" sz="1200" dirty="0"/>
              <a:t> (where relevant) as would at any other university</a:t>
            </a:r>
          </a:p>
          <a:p>
            <a:pPr marL="171450" indent="-171450">
              <a:buFontTx/>
              <a:buChar char="•"/>
            </a:pPr>
            <a:r>
              <a:rPr lang="en-GB" altLang="en-US" sz="1200" dirty="0"/>
              <a:t>Tutorials/supervisions – usually one tutor/supervisor – </a:t>
            </a:r>
            <a:r>
              <a:rPr lang="en-GB" altLang="en-US" sz="1200" b="0" dirty="0"/>
              <a:t>although tutor/supervisor may change throughout the term/year/course </a:t>
            </a:r>
            <a:r>
              <a:rPr lang="en-GB" altLang="en-US" sz="1200" dirty="0"/>
              <a:t>(depending on who is expert in subject area being looked at) and typically one, two or three students; frequency varies from course to course but on average at least one per week; get feedback on work you do for the tutorials/supervisions but not formally assessed so opportunity to take risks with ideas, delve deeper into areas of subject of most interest to you and clear up anything from department teaching unsure of; additional, high-quality contact time. NB one</a:t>
            </a:r>
            <a:r>
              <a:rPr lang="en-GB" altLang="en-US" sz="1200" baseline="0" dirty="0"/>
              <a:t> small difference – Oxford call them tutorials, Cambridge call them supervisions.</a:t>
            </a:r>
            <a:endParaRPr lang="en-GB" altLang="en-US" sz="1200" dirty="0"/>
          </a:p>
          <a:p>
            <a:pPr marL="171450" indent="-171450">
              <a:buFontTx/>
              <a:buChar char="•"/>
            </a:pPr>
            <a:r>
              <a:rPr lang="en-GB" altLang="en-US" sz="1200" dirty="0"/>
              <a:t>Extensive facilities and resources available – lots of libraries (University, department, College), computer suites, labs, equipment, museums and collections; all help keep course/study costs low (some Colleges/departments may also have grants/funds etc available to help students with particular course costs, check relevant websites for information)</a:t>
            </a:r>
          </a:p>
          <a:p>
            <a:pPr marL="171450" indent="-171450">
              <a:buFontTx/>
              <a:buChar char="•"/>
            </a:pPr>
            <a:r>
              <a:rPr lang="en-GB" altLang="en-US" sz="1200" dirty="0"/>
              <a:t>Plenty of guidance and support available – </a:t>
            </a:r>
            <a:r>
              <a:rPr lang="en-GB" altLang="en-US" sz="1200" dirty="0" err="1"/>
              <a:t>eg</a:t>
            </a:r>
            <a:r>
              <a:rPr lang="en-GB" altLang="en-US" sz="1200" dirty="0"/>
              <a:t> Tutor/Director</a:t>
            </a:r>
            <a:r>
              <a:rPr lang="en-GB" altLang="en-US" sz="1200" baseline="0" dirty="0"/>
              <a:t> of Studies (</a:t>
            </a:r>
            <a:r>
              <a:rPr lang="en-GB" altLang="en-US" sz="1200" baseline="0" dirty="0" err="1"/>
              <a:t>DoS</a:t>
            </a:r>
            <a:r>
              <a:rPr lang="en-GB" altLang="en-US" sz="1200" baseline="0" dirty="0"/>
              <a:t>)</a:t>
            </a:r>
            <a:r>
              <a:rPr lang="en-GB" altLang="en-US" sz="1200" dirty="0"/>
              <a:t> keeps an eye on your academic progress and will advise and support you throughout.</a:t>
            </a:r>
            <a:r>
              <a:rPr lang="en-GB" altLang="en-US" dirty="0"/>
              <a:t> </a:t>
            </a:r>
            <a:r>
              <a:rPr lang="en-GB" altLang="en-US" sz="1200" dirty="0"/>
              <a:t> Also, Universities’ disability services – information, guidance and support for disabled students/those with a health condition/specific learning difficulty, contact for advice regarding particular circumstances and College to discuss any specific needs/requirements</a:t>
            </a:r>
          </a:p>
          <a:p>
            <a:pPr marL="171450" indent="-171450">
              <a:buFontTx/>
              <a:buChar char="•"/>
            </a:pPr>
            <a:r>
              <a:rPr lang="en-GB" altLang="en-US" sz="1200" dirty="0"/>
              <a:t>Financial/cost effective – value for money (quality of teaching, graduate prospects etc); </a:t>
            </a:r>
            <a:r>
              <a:rPr lang="en-GB" altLang="en-US" sz="1200" dirty="0" err="1"/>
              <a:t>eg</a:t>
            </a:r>
            <a:r>
              <a:rPr lang="en-GB" altLang="en-US" sz="1200" dirty="0"/>
              <a:t> College-owned accommodation (</a:t>
            </a:r>
            <a:r>
              <a:rPr lang="en-GB" altLang="en-US" sz="1200" b="0" i="0" dirty="0"/>
              <a:t>Ox – usually at least 2 years</a:t>
            </a:r>
            <a:r>
              <a:rPr lang="en-GB" altLang="en-US" sz="1200" dirty="0"/>
              <a:t>; Cam – at least 3 years) and normally charged when in residence, all the resources we provide keep course costs low, minimal travel costs in the cities, lots of low-cost/free recreational options;</a:t>
            </a:r>
            <a:endParaRPr lang="en-GB" altLang="en-US" sz="1200" dirty="0">
              <a:cs typeface="Calibri"/>
            </a:endParaRPr>
          </a:p>
          <a:p>
            <a:pPr marL="171450" indent="-171450">
              <a:buFontTx/>
              <a:buChar char="•"/>
            </a:pPr>
            <a:r>
              <a:rPr lang="en-GB" altLang="en-US" sz="1200" dirty="0"/>
              <a:t>University financial support (Oxford) around 1 in 4 UK undergraduates currently receives an Oxford bursary; travel supplement</a:t>
            </a:r>
            <a:r>
              <a:rPr lang="en-GB" altLang="en-US" sz="1200" baseline="0" dirty="0"/>
              <a:t> for bursary holders living more than 80 miles from Oxford</a:t>
            </a:r>
            <a:r>
              <a:rPr lang="en-GB" altLang="en-US" sz="1200" dirty="0"/>
              <a:t>) </a:t>
            </a:r>
          </a:p>
          <a:p>
            <a:pPr marL="171450" indent="-171450">
              <a:buFontTx/>
              <a:buChar char="•"/>
            </a:pPr>
            <a:r>
              <a:rPr lang="en-GB" altLang="en-US" sz="1200" dirty="0"/>
              <a:t>University</a:t>
            </a:r>
            <a:r>
              <a:rPr lang="en-GB" altLang="en-US" sz="1200" baseline="0" dirty="0"/>
              <a:t> financial support </a:t>
            </a:r>
            <a:r>
              <a:rPr lang="en-GB" altLang="en-US" sz="1200" dirty="0"/>
              <a:t>(Cambridge) have</a:t>
            </a:r>
            <a:r>
              <a:rPr lang="en-GB" altLang="en-US" sz="1200" baseline="0" dirty="0"/>
              <a:t> a bursary scheme for home fee status students with a residual household income of up to £62,215. The bursary is up to £3,500 and the amount depends on household income. There are no limits to the number of bursaries</a:t>
            </a:r>
            <a:r>
              <a:rPr lang="en-GB" altLang="en-US" dirty="0"/>
              <a:t> – all students who meet the criteria will get one.</a:t>
            </a:r>
            <a:endParaRPr lang="en-GB" altLang="en-US" sz="1200" baseline="0" dirty="0">
              <a:cs typeface="Calibri"/>
            </a:endParaRPr>
          </a:p>
          <a:p>
            <a:pPr marL="171450" indent="-171450">
              <a:buFontTx/>
              <a:buChar char="•"/>
            </a:pPr>
            <a:r>
              <a:rPr lang="en-GB" altLang="en-US" sz="1200" dirty="0"/>
              <a:t>Hundreds of student groups/clubs/societies, plus everything in the cities would expect – get involved, opportunity to pursue what already enjoy/try new things (many have taster sessions at the beginning of the year so can try them out), good for CV (transferrable skills employers look for), may lead to career options</a:t>
            </a:r>
          </a:p>
          <a:p>
            <a:pPr marL="171450" indent="-171450">
              <a:buFontTx/>
              <a:buChar char="•"/>
            </a:pPr>
            <a:r>
              <a:rPr lang="en-GB" altLang="en-US" sz="1200" dirty="0"/>
              <a:t>O&amp;C have among highest graduate employment rates in UK, regardless of degree subject; many employers don’t specify degree subject but look for transferable skills acquired; if have specific career in mind research what those in that profession studied at university/how they progressed/if requirement for accreditation. Careers service for life and </a:t>
            </a:r>
            <a:r>
              <a:rPr lang="en-GB" altLang="en-US" sz="1200" dirty="0">
                <a:solidFill>
                  <a:srgbClr val="FF0000"/>
                </a:solidFill>
              </a:rPr>
              <a:t>individual</a:t>
            </a:r>
            <a:r>
              <a:rPr lang="en-GB" altLang="en-US" sz="1200" dirty="0"/>
              <a:t> guidance, events and talks available from first year of study.</a:t>
            </a:r>
            <a:r>
              <a:rPr lang="en-GB" altLang="en-US" dirty="0"/>
              <a:t> </a:t>
            </a:r>
            <a:endParaRPr lang="en-GB" altLang="en-US" sz="1200" dirty="0"/>
          </a:p>
          <a:p>
            <a:pPr marL="171450" indent="-171450">
              <a:buChar char="•"/>
            </a:pPr>
            <a:r>
              <a:rPr lang="en-GB" altLang="en-US" dirty="0">
                <a:cs typeface="Calibri" panose="020F0502020204030204"/>
              </a:rPr>
              <a:t>Flag that students can only apply to one of Oxford or Cambridge each year, not both</a:t>
            </a: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6473F2D5-8F49-4400-B44F-4EDDD34615D6}" type="slidenum">
              <a:rPr lang="en-GB" smtClean="0"/>
              <a:t>12</a:t>
            </a:fld>
            <a:endParaRPr lang="en-GB"/>
          </a:p>
        </p:txBody>
      </p:sp>
    </p:spTree>
    <p:extLst>
      <p:ext uri="{BB962C8B-B14F-4D97-AF65-F5344CB8AC3E}">
        <p14:creationId xmlns:p14="http://schemas.microsoft.com/office/powerpoint/2010/main" val="179668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GB" altLang="en-US" b="1" dirty="0"/>
              <a:t>Who does what – the Universities</a:t>
            </a:r>
          </a:p>
          <a:p>
            <a:pPr marL="171450" indent="-171450" eaLnBrk="1" hangingPunct="1">
              <a:buFont typeface="Arial" panose="020B0604020202020204" pitchFamily="34" charset="0"/>
              <a:buChar char="•"/>
              <a:defRPr/>
            </a:pPr>
            <a:r>
              <a:rPr lang="en-GB" altLang="en-US" dirty="0"/>
              <a:t>Students are members of the University and their College</a:t>
            </a:r>
          </a:p>
          <a:p>
            <a:pPr marL="171450" indent="-171450" eaLnBrk="1" hangingPunct="1">
              <a:buFont typeface="Arial" panose="020B0604020202020204" pitchFamily="34" charset="0"/>
              <a:buChar char="•"/>
              <a:defRPr/>
            </a:pPr>
            <a:r>
              <a:rPr lang="en-GB" altLang="en-US" dirty="0"/>
              <a:t>Universities – determine course content; organise lectures, seminars, </a:t>
            </a:r>
            <a:r>
              <a:rPr lang="en-GB" altLang="en-US" dirty="0" err="1"/>
              <a:t>practicals</a:t>
            </a:r>
            <a:r>
              <a:rPr lang="en-GB" altLang="en-US" dirty="0"/>
              <a:t> (where relevant) and projects; set and mark examinations; award degrees</a:t>
            </a:r>
          </a:p>
          <a:p>
            <a:pPr marL="171450" indent="-171450">
              <a:buFont typeface="Arial" panose="020B0604020202020204" pitchFamily="34" charset="0"/>
              <a:buChar char="•"/>
              <a:defRPr/>
            </a:pPr>
            <a:r>
              <a:rPr lang="en-GB" altLang="en-US" dirty="0"/>
              <a:t>University student</a:t>
            </a:r>
            <a:r>
              <a:rPr lang="en-GB" altLang="en-US" baseline="0" dirty="0"/>
              <a:t> s</a:t>
            </a:r>
            <a:r>
              <a:rPr lang="en-GB" altLang="en-US" dirty="0"/>
              <a:t>ervices (including</a:t>
            </a:r>
            <a:r>
              <a:rPr lang="en-GB" altLang="en-US" baseline="0" dirty="0"/>
              <a:t> University Counselling Service; </a:t>
            </a:r>
            <a:r>
              <a:rPr lang="en-GB" altLang="en-US" dirty="0"/>
              <a:t>Careers Service; </a:t>
            </a:r>
            <a:r>
              <a:rPr lang="en-GB" altLang="en-US" baseline="0" dirty="0"/>
              <a:t>Disability Advisory Service</a:t>
            </a:r>
            <a:r>
              <a:rPr lang="en-GB" altLang="en-US" dirty="0"/>
              <a:t>/Disability Resource Centre)</a:t>
            </a:r>
            <a:endParaRPr lang="en-GB" altLang="en-US" dirty="0">
              <a:cs typeface="Calibri"/>
            </a:endParaRPr>
          </a:p>
          <a:p>
            <a:endParaRPr lang="en-GB" dirty="0"/>
          </a:p>
        </p:txBody>
      </p:sp>
      <p:sp>
        <p:nvSpPr>
          <p:cNvPr id="4" name="Slide Number Placeholder 3"/>
          <p:cNvSpPr>
            <a:spLocks noGrp="1"/>
          </p:cNvSpPr>
          <p:nvPr>
            <p:ph type="sldNum" sz="quarter" idx="10"/>
          </p:nvPr>
        </p:nvSpPr>
        <p:spPr/>
        <p:txBody>
          <a:bodyPr/>
          <a:lstStyle/>
          <a:p>
            <a:fld id="{6473F2D5-8F49-4400-B44F-4EDDD34615D6}" type="slidenum">
              <a:rPr lang="en-GB" smtClean="0"/>
              <a:t>13</a:t>
            </a:fld>
            <a:endParaRPr lang="en-GB"/>
          </a:p>
        </p:txBody>
      </p:sp>
    </p:spTree>
    <p:extLst>
      <p:ext uri="{BB962C8B-B14F-4D97-AF65-F5344CB8AC3E}">
        <p14:creationId xmlns:p14="http://schemas.microsoft.com/office/powerpoint/2010/main" val="386689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GB" altLang="en-US" b="1" dirty="0"/>
              <a:t>Who does what – the Colleges</a:t>
            </a:r>
          </a:p>
          <a:p>
            <a:pPr marL="171450" indent="-171450" eaLnBrk="1" hangingPunct="1">
              <a:buFont typeface="Arial" panose="020B0604020202020204" pitchFamily="34" charset="0"/>
              <a:buChar char="•"/>
              <a:defRPr/>
            </a:pPr>
            <a:r>
              <a:rPr lang="en-GB" altLang="en-US" dirty="0"/>
              <a:t>Colleges are students’ primary community – admit undergraduate students; organise small-group teaching (tutorials/supervisions – not </a:t>
            </a:r>
            <a:r>
              <a:rPr lang="en-US" dirty="0"/>
              <a:t>always with tutors/supervisors at own College, where a relevant subject specialist is based at another College, will go to them for some tutorials/supervisions</a:t>
            </a:r>
            <a:r>
              <a:rPr lang="en-GB" altLang="en-US" dirty="0"/>
              <a:t>); responsible for academic and pastoral care; provide accommodation, places to eat, recreational and academic/study facilities</a:t>
            </a:r>
          </a:p>
          <a:p>
            <a:pPr marL="171450" indent="-171450" eaLnBrk="1" hangingPunct="1">
              <a:buFont typeface="Arial" panose="020B0604020202020204" pitchFamily="34" charset="0"/>
              <a:buChar char="•"/>
              <a:defRPr/>
            </a:pPr>
            <a:r>
              <a:rPr lang="en-GB" altLang="en-US" dirty="0"/>
              <a:t>If decide to apply to one of our institutions, as well as selecting that University in UCAS application, will also be asked to select preference</a:t>
            </a:r>
            <a:r>
              <a:rPr lang="en-GB" altLang="en-US" baseline="0" dirty="0"/>
              <a:t> for </a:t>
            </a:r>
            <a:r>
              <a:rPr lang="en-GB" altLang="en-US" dirty="0"/>
              <a:t>a College (‘campus’):</a:t>
            </a:r>
          </a:p>
          <a:p>
            <a:pPr marL="628650" lvl="1" indent="-171450" eaLnBrk="1" hangingPunct="1">
              <a:buFont typeface="Arial" panose="020B0604020202020204" pitchFamily="34" charset="0"/>
              <a:buChar char="•"/>
              <a:defRPr/>
            </a:pPr>
            <a:r>
              <a:rPr lang="en-GB" altLang="en-US" dirty="0"/>
              <a:t>Can either indicate a preference College or, if don’t mind, choose an ‘open’ application and you will be allocated a College– either option makes no difference to chance of being made an offer for equally well-qualified students. Colleges work together during admissions to make sure the best candidates receive offers, regardless of College choice.</a:t>
            </a:r>
            <a:endParaRPr lang="en-GB" altLang="en-US" dirty="0">
              <a:cs typeface="Calibri"/>
            </a:endParaRPr>
          </a:p>
          <a:p>
            <a:pPr marL="628650" lvl="1" indent="-171450" eaLnBrk="1" hangingPunct="1">
              <a:buFont typeface="Arial" panose="020B0604020202020204" pitchFamily="34" charset="0"/>
              <a:buChar char="•"/>
              <a:defRPr/>
            </a:pPr>
            <a:r>
              <a:rPr lang="en-GB" altLang="en-US" dirty="0"/>
              <a:t>Plenty of guidance on how to choose (and how not to choose) College on websites, but don’t spend too long trying to choose. At Oxford up to one third of places offered</a:t>
            </a:r>
            <a:r>
              <a:rPr lang="en-GB" altLang="en-US" baseline="0" dirty="0"/>
              <a:t> are not at a College specified on the UCAS application and at Cambridge around 1 in 4 students are made an offer from a different College.</a:t>
            </a:r>
            <a:endParaRPr lang="en-GB" altLang="en-US" dirty="0"/>
          </a:p>
          <a:p>
            <a:pPr marL="628650" lvl="1" indent="-171450" eaLnBrk="1" hangingPunct="1">
              <a:buFont typeface="Arial" panose="020B0604020202020204" pitchFamily="34" charset="0"/>
              <a:buChar char="•"/>
              <a:defRPr/>
            </a:pPr>
            <a:r>
              <a:rPr lang="en-GB" altLang="en-US" dirty="0"/>
              <a:t>It’s the Universities (not Colleges) which determine</a:t>
            </a:r>
            <a:r>
              <a:rPr lang="en-GB" altLang="en-US" baseline="0" dirty="0"/>
              <a:t> course content, and </a:t>
            </a:r>
            <a:r>
              <a:rPr lang="en-GB" altLang="en-US" dirty="0"/>
              <a:t>students from all Colleges on same course attend lectures, classes etc together in University academic departments – no Colleges ‘better’ for certain subjects</a:t>
            </a:r>
          </a:p>
          <a:p>
            <a:pPr eaLnBrk="1" hangingPunct="1">
              <a:defRPr/>
            </a:pPr>
            <a:endParaRPr lang="en-US" dirty="0">
              <a:latin typeface="Arial" pitchFamily="34" charset="0"/>
            </a:endParaRPr>
          </a:p>
          <a:p>
            <a:pPr eaLnBrk="1" hangingPunct="1">
              <a:buFont typeface="Arial" panose="020B0604020202020204" pitchFamily="34" charset="0"/>
              <a:buNone/>
              <a:defRPr/>
            </a:pPr>
            <a:r>
              <a:rPr lang="en-GB" altLang="en-US" b="1" i="1" dirty="0"/>
              <a:t>Additional background information</a:t>
            </a:r>
            <a:endParaRPr lang="en-GB" altLang="en-US" dirty="0"/>
          </a:p>
          <a:p>
            <a:pPr eaLnBrk="1" hangingPunct="1">
              <a:buFont typeface="Arial" panose="020B0604020202020204" pitchFamily="34" charset="0"/>
              <a:buNone/>
              <a:defRPr/>
            </a:pPr>
            <a:r>
              <a:rPr lang="en-GB" altLang="en-US" dirty="0"/>
              <a:t>Oxford</a:t>
            </a:r>
          </a:p>
          <a:p>
            <a:pPr marL="171450" indent="-171450" eaLnBrk="1" hangingPunct="1">
              <a:spcBef>
                <a:spcPts val="0"/>
              </a:spcBef>
              <a:buFont typeface="Arial" panose="020B0604020202020204" pitchFamily="34" charset="0"/>
              <a:buChar char="•"/>
              <a:defRPr/>
            </a:pPr>
            <a:r>
              <a:rPr lang="en-GB" altLang="en-US" b="0" dirty="0"/>
              <a:t>34</a:t>
            </a:r>
            <a:r>
              <a:rPr lang="en-GB" altLang="en-US" b="0" baseline="0" dirty="0"/>
              <a:t> Colleges and halls offering undergraduate courses. </a:t>
            </a:r>
            <a:endParaRPr lang="en-GB" altLang="en-US" b="0" dirty="0"/>
          </a:p>
          <a:p>
            <a:pPr marL="171450" indent="-171450" eaLnBrk="1" hangingPunct="1">
              <a:spcBef>
                <a:spcPts val="0"/>
              </a:spcBef>
              <a:buFont typeface="Arial" panose="020B0604020202020204" pitchFamily="34" charset="0"/>
              <a:buChar char="•"/>
              <a:defRPr/>
            </a:pPr>
            <a:r>
              <a:rPr lang="en-GB" altLang="en-US" b="0" baseline="0" dirty="0"/>
              <a:t>1 college and 3 PPH’s </a:t>
            </a:r>
            <a:r>
              <a:rPr lang="en-GB" altLang="en-US" b="0" dirty="0"/>
              <a:t>exclusively for mature students (aged 21 or older when start course; but all UG Colleges accept mature applications) – Harris Manchester College, Blackfriars (Permanent Private Hall), St Stephen’s House (PPH), Wycliffe Hall (PPH)</a:t>
            </a:r>
          </a:p>
          <a:p>
            <a:pPr marL="0" indent="0" eaLnBrk="1" hangingPunct="1">
              <a:spcBef>
                <a:spcPts val="0"/>
              </a:spcBef>
              <a:buFont typeface="Arial" panose="020B0604020202020204" pitchFamily="34" charset="0"/>
              <a:buNone/>
              <a:defRPr/>
            </a:pPr>
            <a:endParaRPr lang="en-GB" altLang="en-US" dirty="0"/>
          </a:p>
          <a:p>
            <a:pPr eaLnBrk="1" hangingPunct="1">
              <a:spcBef>
                <a:spcPts val="0"/>
              </a:spcBef>
              <a:buFont typeface="Arial" panose="020B0604020202020204" pitchFamily="34" charset="0"/>
              <a:buNone/>
              <a:defRPr/>
            </a:pPr>
            <a:r>
              <a:rPr lang="en-GB" altLang="en-US" dirty="0"/>
              <a:t>Cambridge</a:t>
            </a:r>
          </a:p>
          <a:p>
            <a:pPr marL="171450" indent="-171450" eaLnBrk="1" hangingPunct="1">
              <a:spcBef>
                <a:spcPts val="0"/>
              </a:spcBef>
              <a:buFont typeface="Arial" panose="020B0604020202020204" pitchFamily="34" charset="0"/>
              <a:buChar char="•"/>
              <a:defRPr/>
            </a:pPr>
            <a:r>
              <a:rPr lang="en-GB" altLang="en-US" dirty="0"/>
              <a:t>29 UG Colleges </a:t>
            </a:r>
          </a:p>
          <a:p>
            <a:pPr marL="171450" indent="-171450" eaLnBrk="1" hangingPunct="1">
              <a:spcBef>
                <a:spcPts val="0"/>
              </a:spcBef>
              <a:buFont typeface="Arial" panose="020B0604020202020204" pitchFamily="34" charset="0"/>
              <a:buChar char="•"/>
              <a:defRPr/>
            </a:pPr>
            <a:r>
              <a:rPr lang="en-GB" altLang="en-US" dirty="0"/>
              <a:t>3 exclusively for mature students (though all UG Colleges accept mature applications) – Hughes Hall, St Edmund’s College, Wolfson College</a:t>
            </a:r>
          </a:p>
          <a:p>
            <a:pPr marL="171450" indent="-171450">
              <a:buFont typeface="Arial" panose="020B0604020202020204" pitchFamily="34" charset="0"/>
              <a:buChar char="•"/>
              <a:defRPr/>
            </a:pPr>
            <a:r>
              <a:rPr lang="en-GB" altLang="en-US" dirty="0"/>
              <a:t>2 Colleges consider applications for female students only –</a:t>
            </a:r>
            <a:r>
              <a:rPr lang="en-GB" altLang="en-US" baseline="0" dirty="0"/>
              <a:t> </a:t>
            </a:r>
            <a:r>
              <a:rPr lang="en-GB" altLang="en-US" dirty="0"/>
              <a:t>Murray Edwards College, Newnham College</a:t>
            </a:r>
            <a:endParaRPr lang="en-GB" altLang="en-US" b="1" i="1" dirty="0"/>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6473F2D5-8F49-4400-B44F-4EDDD34615D6}" type="slidenum">
              <a:rPr lang="en-GB" smtClean="0"/>
              <a:t>14</a:t>
            </a:fld>
            <a:endParaRPr lang="en-GB"/>
          </a:p>
        </p:txBody>
      </p:sp>
    </p:spTree>
    <p:extLst>
      <p:ext uri="{BB962C8B-B14F-4D97-AF65-F5344CB8AC3E}">
        <p14:creationId xmlns:p14="http://schemas.microsoft.com/office/powerpoint/2010/main" val="260177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GB" altLang="en-US" dirty="0"/>
              <a:t>Admissions decisions based on academic criteria – high achieving students with potential to be successful at Oxford or Cambridge</a:t>
            </a:r>
          </a:p>
          <a:p>
            <a:pPr eaLnBrk="1" hangingPunct="1">
              <a:buFontTx/>
              <a:buChar char="•"/>
              <a:defRPr/>
            </a:pPr>
            <a:endParaRPr lang="en-GB" altLang="en-US" dirty="0"/>
          </a:p>
          <a:p>
            <a:pPr marL="171450" indent="-171450" eaLnBrk="1" hangingPunct="1">
              <a:buFont typeface="Arial" panose="020B0604020202020204" pitchFamily="34" charset="0"/>
              <a:buChar char="•"/>
              <a:defRPr/>
            </a:pPr>
            <a:r>
              <a:rPr lang="en-GB" altLang="en-US" dirty="0"/>
              <a:t>We are looking for students who: </a:t>
            </a:r>
          </a:p>
          <a:p>
            <a:pPr marL="628650" lvl="1" indent="-171450">
              <a:buFont typeface="Arial" panose="020B0604020202020204" pitchFamily="34" charset="0"/>
              <a:buChar char="•"/>
              <a:defRPr/>
            </a:pPr>
            <a:r>
              <a:rPr lang="en-GB" altLang="en-US" dirty="0"/>
              <a:t>are high achieving and enjoy a challenge </a:t>
            </a:r>
            <a:endParaRPr lang="en-GB" altLang="en-US" dirty="0">
              <a:cs typeface="Calibri"/>
            </a:endParaRPr>
          </a:p>
          <a:p>
            <a:pPr marL="628650" lvl="1" indent="-171450" eaLnBrk="1" hangingPunct="1">
              <a:buFont typeface="Arial" panose="020B0604020202020204" pitchFamily="34" charset="0"/>
              <a:buChar char="•"/>
              <a:defRPr/>
            </a:pPr>
            <a:r>
              <a:rPr lang="en-GB" altLang="en-US" dirty="0"/>
              <a:t>have a sound knowledge base and range of skills, with the potential to go beyond the syllabus and use this knowledge in unfamiliar situations</a:t>
            </a:r>
          </a:p>
          <a:p>
            <a:pPr marL="628650" lvl="1" indent="-171450" eaLnBrk="1" hangingPunct="1">
              <a:buFont typeface="Arial" panose="020B0604020202020204" pitchFamily="34" charset="0"/>
              <a:buChar char="•"/>
              <a:defRPr/>
            </a:pPr>
            <a:r>
              <a:rPr lang="en-GB" altLang="en-US" dirty="0"/>
              <a:t>are well suited to the course applied for and will benefit from/thrive in learning environment we offer </a:t>
            </a:r>
            <a:r>
              <a:rPr lang="en-GB" altLang="en-US" b="1" dirty="0"/>
              <a:t>including how we assess – i.e. mainly by exam</a:t>
            </a:r>
            <a:endParaRPr lang="en-GB" altLang="en-US" dirty="0"/>
          </a:p>
          <a:p>
            <a:pPr marL="628650" lvl="1" indent="-171450" eaLnBrk="1" hangingPunct="1">
              <a:buFont typeface="Arial" panose="020B0604020202020204" pitchFamily="34" charset="0"/>
              <a:buChar char="•"/>
              <a:defRPr/>
            </a:pPr>
            <a:r>
              <a:rPr lang="en-GB" altLang="en-US" dirty="0"/>
              <a:t>show genuine personal interest in their subject(s) through wider engagement, expressed through an interest in new ideas and an enthusiasm for reading/exploration around the subject</a:t>
            </a:r>
          </a:p>
          <a:p>
            <a:pPr marL="628650" lvl="1" indent="-171450" eaLnBrk="1" hangingPunct="1">
              <a:buFont typeface="Arial" panose="020B0604020202020204" pitchFamily="34" charset="0"/>
              <a:buChar char="•"/>
              <a:defRPr/>
            </a:pPr>
            <a:r>
              <a:rPr lang="en-GB" altLang="en-US" dirty="0"/>
              <a:t>have self-discipline, self-motivation and commitment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dirty="0"/>
          </a:p>
          <a:p>
            <a:pPr marL="171450" indent="-171450" fontAlgn="base">
              <a:spcBef>
                <a:spcPct val="30000"/>
              </a:spcBef>
              <a:spcAft>
                <a:spcPct val="0"/>
              </a:spcAft>
              <a:buFont typeface="Arial" panose="020B0604020202020204" pitchFamily="34" charset="0"/>
              <a:buChar char="•"/>
              <a:defRPr/>
            </a:pPr>
            <a:r>
              <a:rPr lang="en-GB" altLang="en-US" dirty="0"/>
              <a:t>We’re interested to hear about activities</a:t>
            </a:r>
            <a:r>
              <a:rPr lang="en-GB" altLang="en-US" baseline="0" dirty="0"/>
              <a:t> outside of or beyond school that are relevant to the course, but </a:t>
            </a:r>
            <a:r>
              <a:rPr lang="en-GB" altLang="en-US" dirty="0"/>
              <a:t>extracurricular activities won't increase your chance of being made an offer. It can help to show transferable skills and to contextualise your application though.</a:t>
            </a:r>
            <a:endParaRPr lang="en-GB" altLang="en-US" baseline="0" dirty="0">
              <a:cs typeface="Calibri"/>
            </a:endParaRPr>
          </a:p>
          <a:p>
            <a:pPr marL="171450" indent="-171450">
              <a:spcBef>
                <a:spcPct val="30000"/>
              </a:spcBef>
              <a:spcAft>
                <a:spcPct val="0"/>
              </a:spcAft>
              <a:buFont typeface="Arial" panose="020B0604020202020204" pitchFamily="34" charset="0"/>
              <a:buChar char="•"/>
              <a:defRPr/>
            </a:pPr>
            <a:endParaRPr lang="en-GB" altLang="en-US"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baseline="0" dirty="0"/>
              <a:t>We consider all applications holistically and look at all parts of the application and aren’t looking for students from particular schools or backgrounds, just students who will enjoy the academic challenge of our courses.</a:t>
            </a:r>
            <a:endParaRPr lang="en-GB" altLang="en-US" dirty="0"/>
          </a:p>
        </p:txBody>
      </p:sp>
      <p:sp>
        <p:nvSpPr>
          <p:cNvPr id="4" name="Slide Number Placeholder 3"/>
          <p:cNvSpPr>
            <a:spLocks noGrp="1"/>
          </p:cNvSpPr>
          <p:nvPr>
            <p:ph type="sldNum" sz="quarter" idx="10"/>
          </p:nvPr>
        </p:nvSpPr>
        <p:spPr/>
        <p:txBody>
          <a:bodyPr/>
          <a:lstStyle/>
          <a:p>
            <a:fld id="{6473F2D5-8F49-4400-B44F-4EDDD34615D6}" type="slidenum">
              <a:rPr lang="en-GB" smtClean="0"/>
              <a:t>15</a:t>
            </a:fld>
            <a:endParaRPr lang="en-GB"/>
          </a:p>
        </p:txBody>
      </p:sp>
    </p:spTree>
    <p:extLst>
      <p:ext uri="{BB962C8B-B14F-4D97-AF65-F5344CB8AC3E}">
        <p14:creationId xmlns:p14="http://schemas.microsoft.com/office/powerpoint/2010/main" val="200834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solidFill>
                  <a:srgbClr val="FF0000"/>
                </a:solidFill>
              </a:rPr>
              <a:t>College: </a:t>
            </a:r>
            <a:r>
              <a:rPr lang="en-GB" dirty="0">
                <a:solidFill>
                  <a:srgbClr val="FF0000"/>
                </a:solidFill>
              </a:rPr>
              <a:t>Re College/open application choice: lots of guidance on choosing a College on websites BUT don’t spend too much time deciding on a College/open application</a:t>
            </a:r>
            <a:endParaRPr lang="en-US" dirty="0">
              <a:solidFill>
                <a:srgbClr val="FF0000"/>
              </a:solidFill>
            </a:endParaRPr>
          </a:p>
          <a:p>
            <a:pPr>
              <a:buFont typeface="Arial" panose="020B0604020202020204" pitchFamily="34" charset="0"/>
              <a:defRPr/>
            </a:pPr>
            <a:endParaRPr lang="en-GB" dirty="0">
              <a:solidFill>
                <a:srgbClr val="FF0000"/>
              </a:solidFill>
            </a:endParaRPr>
          </a:p>
          <a:p>
            <a:pPr>
              <a:buFont typeface="Arial" panose="020B0604020202020204" pitchFamily="34" charset="0"/>
              <a:defRPr/>
            </a:pPr>
            <a:r>
              <a:rPr lang="en-GB" b="1" dirty="0">
                <a:solidFill>
                  <a:srgbClr val="FF0000"/>
                </a:solidFill>
              </a:rPr>
              <a:t>Assessments:</a:t>
            </a:r>
            <a:r>
              <a:rPr lang="en-GB" dirty="0">
                <a:solidFill>
                  <a:srgbClr val="FF0000"/>
                </a:solidFill>
              </a:rPr>
              <a:t> Check about arrangements for any admissions tests (Ox) / assessments (Cam) – may need to be pre-registered for them; test/assessment registration separate to UCAS application. </a:t>
            </a:r>
            <a:endParaRPr lang="en-GB" dirty="0">
              <a:solidFill>
                <a:srgbClr val="FF0000"/>
              </a:solidFill>
              <a:cs typeface="Calibri"/>
            </a:endParaRPr>
          </a:p>
          <a:p>
            <a:pPr marL="171450" indent="-171450" eaLnBrk="1" hangingPunct="1">
              <a:spcBef>
                <a:spcPts val="0"/>
              </a:spcBef>
              <a:buFont typeface="Arial" panose="020B0604020202020204" pitchFamily="34" charset="0"/>
              <a:buChar char="•"/>
              <a:defRPr/>
            </a:pPr>
            <a:endParaRPr lang="en-GB" dirty="0">
              <a:solidFill>
                <a:srgbClr val="FF0000"/>
              </a:solidFill>
            </a:endParaRPr>
          </a:p>
          <a:p>
            <a:pPr marL="0" indent="0" eaLnBrk="1" hangingPunct="1">
              <a:spcBef>
                <a:spcPts val="0"/>
              </a:spcBef>
              <a:buFont typeface="Arial" panose="020B0604020202020204" pitchFamily="34" charset="0"/>
              <a:buNone/>
              <a:defRPr/>
            </a:pPr>
            <a:r>
              <a:rPr lang="en-GB" b="1" dirty="0">
                <a:solidFill>
                  <a:srgbClr val="FF0000"/>
                </a:solidFill>
              </a:rPr>
              <a:t>Registering:</a:t>
            </a:r>
            <a:r>
              <a:rPr lang="en-GB" dirty="0">
                <a:solidFill>
                  <a:srgbClr val="FF0000"/>
                </a:solidFill>
              </a:rPr>
              <a:t> for pre-interview tests/pre-registered assessments:</a:t>
            </a:r>
            <a:endParaRPr lang="en-GB" dirty="0">
              <a:solidFill>
                <a:srgbClr val="FF0000"/>
              </a:solidFill>
              <a:cs typeface="Calibri"/>
            </a:endParaRPr>
          </a:p>
          <a:p>
            <a:r>
              <a:rPr lang="en-GB" dirty="0">
                <a:solidFill>
                  <a:srgbClr val="FF0000"/>
                </a:solidFill>
              </a:rPr>
              <a:t>- </a:t>
            </a:r>
            <a:r>
              <a:rPr lang="en-GB" dirty="0"/>
              <a:t>Please note some pre-registered assessments have different and earlier deadlines so do check.</a:t>
            </a:r>
            <a:r>
              <a:rPr lang="en-GB" dirty="0">
                <a:solidFill>
                  <a:srgbClr val="FF0000"/>
                </a:solidFill>
              </a:rPr>
              <a:t> </a:t>
            </a:r>
            <a:endParaRPr lang="en-GB" dirty="0">
              <a:solidFill>
                <a:srgbClr val="FF0000"/>
              </a:solidFill>
              <a:cs typeface="Calibri"/>
            </a:endParaRPr>
          </a:p>
          <a:p>
            <a:r>
              <a:rPr lang="en-GB" dirty="0">
                <a:solidFill>
                  <a:srgbClr val="FF0000"/>
                </a:solidFill>
              </a:rPr>
              <a:t>- Cannot register self for pre-registered/pre-interview assessments – must do so via school/college or authorised centre.</a:t>
            </a:r>
            <a:endParaRPr lang="en-GB" dirty="0">
              <a:solidFill>
                <a:srgbClr val="FF0000"/>
              </a:solidFill>
              <a:cs typeface="Calibri"/>
            </a:endParaRPr>
          </a:p>
          <a:p>
            <a:pPr>
              <a:spcBef>
                <a:spcPts val="0"/>
              </a:spcBef>
            </a:pPr>
            <a:r>
              <a:rPr lang="en-GB" dirty="0">
                <a:solidFill>
                  <a:srgbClr val="FF0000"/>
                </a:solidFill>
              </a:rPr>
              <a:t>- If currently attending a school/college, or recently graduated from one: ask exams officer if school can administer assessment for you. If school/college not already registered as one, can </a:t>
            </a:r>
            <a:r>
              <a:rPr lang="en-GB" dirty="0">
                <a:solidFill>
                  <a:srgbClr val="FF0000"/>
                </a:solidFill>
                <a:hlinkClick r:id="rId3" tooltip="Become a test centre">
                  <a:extLst>
                    <a:ext uri="{A12FA001-AC4F-418D-AE19-62706E023703}">
                      <ahyp:hlinkClr xmlns:ahyp="http://schemas.microsoft.com/office/drawing/2018/hyperlinkcolor" val="tx"/>
                    </a:ext>
                  </a:extLst>
                </a:hlinkClick>
              </a:rPr>
              <a:t>apply to become test centre</a:t>
            </a:r>
            <a:r>
              <a:rPr lang="en-GB" dirty="0">
                <a:solidFill>
                  <a:srgbClr val="FF0000"/>
                </a:solidFill>
              </a:rPr>
              <a:t>. Please note: best get application in early as approval can take several weeks.</a:t>
            </a:r>
            <a:endParaRPr lang="en-GB" dirty="0">
              <a:solidFill>
                <a:srgbClr val="FF0000"/>
              </a:solidFill>
              <a:cs typeface="Calibri"/>
            </a:endParaRPr>
          </a:p>
          <a:p>
            <a:pPr>
              <a:spcBef>
                <a:spcPts val="0"/>
              </a:spcBef>
            </a:pPr>
            <a:r>
              <a:rPr lang="en-GB" dirty="0">
                <a:solidFill>
                  <a:srgbClr val="FF0000"/>
                </a:solidFill>
              </a:rPr>
              <a:t>- If not attending a school/college: </a:t>
            </a:r>
            <a:r>
              <a:rPr lang="en-GB" dirty="0">
                <a:solidFill>
                  <a:srgbClr val="FF0000"/>
                </a:solidFill>
                <a:hlinkClick r:id="rId4" tooltip="Find an authorised test centre ">
                  <a:extLst>
                    <a:ext uri="{A12FA001-AC4F-418D-AE19-62706E023703}">
                      <ahyp:hlinkClr xmlns:ahyp="http://schemas.microsoft.com/office/drawing/2018/hyperlinkcolor" val="tx"/>
                    </a:ext>
                  </a:extLst>
                </a:hlinkClick>
              </a:rPr>
              <a:t>must find authorised centre</a:t>
            </a:r>
            <a:r>
              <a:rPr lang="en-GB" dirty="0">
                <a:solidFill>
                  <a:srgbClr val="FF0000"/>
                </a:solidFill>
              </a:rPr>
              <a:t> where can take assessment. Authorised centres can administer assessments for all test-takers.</a:t>
            </a:r>
            <a:endParaRPr lang="en-GB" dirty="0">
              <a:solidFill>
                <a:srgbClr val="FF0000"/>
              </a:solidFill>
              <a:cs typeface="Calibri"/>
            </a:endParaRPr>
          </a:p>
          <a:p>
            <a:pPr marL="171450" indent="-171450" eaLnBrk="1" hangingPunct="1">
              <a:spcBef>
                <a:spcPts val="0"/>
              </a:spcBef>
              <a:buFont typeface="Arial" panose="020B0604020202020204" pitchFamily="34" charset="0"/>
              <a:buChar char="•"/>
              <a:defRPr/>
            </a:pPr>
            <a:r>
              <a:rPr lang="en-GB" b="1" dirty="0">
                <a:solidFill>
                  <a:srgbClr val="FF0000"/>
                </a:solidFill>
              </a:rPr>
              <a:t>Also check the dates of registration and tests/assessments carefully – BMAT and pre-interview tests/assessments scheduled to be taken in early November.</a:t>
            </a:r>
            <a:endParaRPr lang="en-GB" b="1" dirty="0">
              <a:solidFill>
                <a:srgbClr val="FF0000"/>
              </a:solidFill>
              <a:cs typeface="Calibri"/>
            </a:endParaRPr>
          </a:p>
          <a:p>
            <a:pPr marL="171450" indent="-171450">
              <a:buFont typeface="Arial" panose="020B0604020202020204" pitchFamily="34" charset="0"/>
              <a:buChar char="•"/>
              <a:defRPr/>
            </a:pPr>
            <a:r>
              <a:rPr lang="en-GB" dirty="0">
                <a:solidFill>
                  <a:srgbClr val="FF0000"/>
                </a:solidFill>
              </a:rPr>
              <a:t>Students should check if their course has an assessment on the relevant course page. </a:t>
            </a:r>
            <a:endParaRPr lang="en-GB" dirty="0">
              <a:solidFill>
                <a:srgbClr val="FF0000"/>
              </a:solidFill>
              <a:cs typeface="Calibri"/>
            </a:endParaRPr>
          </a:p>
          <a:p>
            <a:pPr eaLnBrk="1" hangingPunct="1">
              <a:spcBef>
                <a:spcPts val="0"/>
              </a:spcBef>
              <a:buFont typeface="Arial" panose="020B0604020202020204" pitchFamily="34" charset="0"/>
              <a:defRPr/>
            </a:pPr>
            <a:endParaRPr lang="en-GB" b="1" dirty="0">
              <a:solidFill>
                <a:srgbClr val="FF0000"/>
              </a:solidFill>
              <a:latin typeface="Arial" pitchFamily="34" charset="0"/>
              <a:cs typeface="Arial" pitchFamily="34" charset="0"/>
            </a:endParaRPr>
          </a:p>
          <a:p>
            <a:pPr>
              <a:defRPr/>
            </a:pPr>
            <a:r>
              <a:rPr lang="en-GB" b="1" dirty="0">
                <a:solidFill>
                  <a:srgbClr val="FF0000"/>
                </a:solidFill>
              </a:rPr>
              <a:t>Interviews </a:t>
            </a:r>
            <a:r>
              <a:rPr lang="en-GB" sz="1200" dirty="0">
                <a:solidFill>
                  <a:srgbClr val="FF0000"/>
                </a:solidFill>
                <a:latin typeface="Arial"/>
                <a:cs typeface="Arial"/>
              </a:rPr>
              <a:t>–</a:t>
            </a:r>
            <a:r>
              <a:rPr lang="en-GB" dirty="0">
                <a:solidFill>
                  <a:srgbClr val="FF0000"/>
                </a:solidFill>
                <a:latin typeface="Arial"/>
                <a:cs typeface="Arial"/>
              </a:rPr>
              <a:t> </a:t>
            </a:r>
            <a:r>
              <a:rPr lang="en-GB" dirty="0">
                <a:solidFill>
                  <a:srgbClr val="FF0000"/>
                </a:solidFill>
              </a:rPr>
              <a:t>Interviews usually taking place in December of the year you apply. Please check our websites for updates on whether interviews will be held online or in-person. For online interviews, the aims and content will still be the same as in-person interviews. If decide apply, keep time free of unbreakable commitments; more info and advice about interviews on our websites</a:t>
            </a:r>
            <a:endParaRPr lang="en-GB" dirty="0">
              <a:solidFill>
                <a:srgbClr val="FF0000"/>
              </a:solidFill>
              <a:cs typeface="Calibri"/>
            </a:endParaRPr>
          </a:p>
          <a:p>
            <a:pPr>
              <a:defRPr/>
            </a:pPr>
            <a:endParaRPr lang="en-GB" dirty="0">
              <a:solidFill>
                <a:srgbClr val="FF0000"/>
              </a:solidFill>
            </a:endParaRPr>
          </a:p>
          <a:p>
            <a:pPr>
              <a:defRPr/>
            </a:pPr>
            <a:r>
              <a:rPr lang="en-GB" b="1" dirty="0">
                <a:solidFill>
                  <a:srgbClr val="FF0000"/>
                </a:solidFill>
              </a:rPr>
              <a:t>Decision:</a:t>
            </a:r>
            <a:r>
              <a:rPr lang="en-GB" dirty="0">
                <a:solidFill>
                  <a:srgbClr val="FF0000"/>
                </a:solidFill>
              </a:rPr>
              <a:t> final decisions made before end of January</a:t>
            </a:r>
            <a:endParaRPr lang="en-GB" dirty="0">
              <a:solidFill>
                <a:srgbClr val="FF0000"/>
              </a:solidFill>
              <a:cs typeface="Calibri"/>
            </a:endParaRPr>
          </a:p>
          <a:p>
            <a:pPr eaLnBrk="1" hangingPunct="1">
              <a:lnSpc>
                <a:spcPct val="90000"/>
              </a:lnSpc>
              <a:spcBef>
                <a:spcPts val="0"/>
              </a:spcBef>
              <a:defRPr/>
            </a:pPr>
            <a:endParaRPr lang="en-GB" sz="800" dirty="0">
              <a:solidFill>
                <a:srgbClr val="FF0000"/>
              </a:solidFill>
              <a:latin typeface="Arial" pitchFamily="34" charset="0"/>
              <a:cs typeface="Arial" pitchFamily="34" charset="0"/>
            </a:endParaRPr>
          </a:p>
          <a:p>
            <a:pPr eaLnBrk="1" hangingPunct="1">
              <a:lnSpc>
                <a:spcPct val="90000"/>
              </a:lnSpc>
              <a:defRPr/>
            </a:pPr>
            <a:endParaRPr lang="en-GB" sz="1200" dirty="0">
              <a:solidFill>
                <a:srgbClr val="FF0000"/>
              </a:solidFill>
              <a:latin typeface="Arial" pitchFamily="34" charset="0"/>
              <a:cs typeface="Arial"/>
            </a:endParaRPr>
          </a:p>
          <a:p>
            <a:pPr eaLnBrk="1" hangingPunct="1">
              <a:lnSpc>
                <a:spcPct val="90000"/>
              </a:lnSpc>
              <a:defRPr/>
            </a:pPr>
            <a:endParaRPr lang="en-GB" sz="1100" dirty="0">
              <a:solidFill>
                <a:srgbClr val="FF0000"/>
              </a:solidFill>
              <a:latin typeface="Arial" pitchFamily="34" charset="0"/>
            </a:endParaRPr>
          </a:p>
          <a:p>
            <a:pPr eaLnBrk="1" hangingPunct="1">
              <a:lnSpc>
                <a:spcPct val="90000"/>
              </a:lnSpc>
              <a:defRPr/>
            </a:pPr>
            <a:r>
              <a:rPr lang="en-GB" sz="1600" b="1" i="1" dirty="0">
                <a:solidFill>
                  <a:srgbClr val="FF0000"/>
                </a:solidFill>
                <a:latin typeface="Arial" pitchFamily="34" charset="0"/>
              </a:rPr>
              <a:t>Additional background information</a:t>
            </a:r>
          </a:p>
          <a:p>
            <a:pPr eaLnBrk="1" hangingPunct="1">
              <a:lnSpc>
                <a:spcPct val="90000"/>
              </a:lnSpc>
              <a:spcBef>
                <a:spcPts val="0"/>
              </a:spcBef>
              <a:defRPr/>
            </a:pPr>
            <a:r>
              <a:rPr lang="en-US" sz="1100" b="1" dirty="0">
                <a:solidFill>
                  <a:srgbClr val="FF0000"/>
                </a:solidFill>
                <a:latin typeface="Arial" pitchFamily="34" charset="0"/>
              </a:rPr>
              <a:t>Cambridge</a:t>
            </a:r>
            <a:endParaRPr lang="en-US" sz="1100" dirty="0">
              <a:solidFill>
                <a:srgbClr val="FF0000"/>
              </a:solidFill>
              <a:latin typeface="Arial" pitchFamily="34" charset="0"/>
            </a:endParaRPr>
          </a:p>
          <a:p>
            <a:pPr marL="171450" indent="-171450">
              <a:lnSpc>
                <a:spcPct val="90000"/>
              </a:lnSpc>
              <a:buFont typeface="Arial" panose="020B0604020202020204" pitchFamily="34" charset="0"/>
              <a:buChar char="•"/>
              <a:defRPr/>
            </a:pPr>
            <a:r>
              <a:rPr lang="en-US" sz="1100" dirty="0">
                <a:solidFill>
                  <a:srgbClr val="FF0000"/>
                </a:solidFill>
                <a:latin typeface="Arial"/>
                <a:cs typeface="Arial"/>
              </a:rPr>
              <a:t>UCAS application deadline may be earlier than 15 Oct for some international students and</a:t>
            </a:r>
            <a:r>
              <a:rPr lang="en-GB" sz="1100" dirty="0">
                <a:solidFill>
                  <a:srgbClr val="FF0000"/>
                </a:solidFill>
                <a:latin typeface="Arial"/>
                <a:cs typeface="Arial"/>
              </a:rPr>
              <a:t> so</a:t>
            </a:r>
            <a:r>
              <a:rPr lang="en-US" sz="1100" dirty="0">
                <a:solidFill>
                  <a:srgbClr val="FF0000"/>
                </a:solidFill>
                <a:latin typeface="Arial"/>
                <a:cs typeface="Arial"/>
              </a:rPr>
              <a:t>me mature applicants applying to a mature College may be able to submit UCAS application later than 15 Oct – in all cases, see website for details</a:t>
            </a:r>
          </a:p>
          <a:p>
            <a:pPr marL="171450" indent="-171450" eaLnBrk="1" hangingPunct="1">
              <a:lnSpc>
                <a:spcPct val="90000"/>
              </a:lnSpc>
              <a:spcBef>
                <a:spcPts val="0"/>
              </a:spcBef>
              <a:buFont typeface="Arial" panose="020B0604020202020204" pitchFamily="34" charset="0"/>
              <a:buChar char="•"/>
              <a:defRPr/>
            </a:pPr>
            <a:r>
              <a:rPr lang="en-US" sz="1100" dirty="0">
                <a:solidFill>
                  <a:srgbClr val="FF0000"/>
                </a:solidFill>
                <a:latin typeface="Arial" pitchFamily="34" charset="0"/>
              </a:rPr>
              <a:t>If applicable/used, Extenuating Circumstances Form (see below) must be submitted by applicant’s school/college by 22 Oct (or doctor/social worker, if school/college unaware of the circumstances)</a:t>
            </a:r>
          </a:p>
          <a:p>
            <a:pPr eaLnBrk="1" hangingPunct="1">
              <a:lnSpc>
                <a:spcPct val="90000"/>
              </a:lnSpc>
              <a:spcBef>
                <a:spcPts val="0"/>
              </a:spcBef>
              <a:defRPr/>
            </a:pPr>
            <a:endParaRPr lang="en-US" sz="1100" dirty="0">
              <a:solidFill>
                <a:srgbClr val="FF0000"/>
              </a:solidFill>
              <a:latin typeface="Arial" pitchFamily="34" charset="0"/>
            </a:endParaRPr>
          </a:p>
          <a:p>
            <a:pPr>
              <a:lnSpc>
                <a:spcPct val="90000"/>
              </a:lnSpc>
              <a:defRPr/>
            </a:pPr>
            <a:r>
              <a:rPr lang="en-US" sz="1100" b="1" dirty="0">
                <a:solidFill>
                  <a:srgbClr val="FF0000"/>
                </a:solidFill>
                <a:latin typeface="Arial"/>
                <a:cs typeface="Arial"/>
              </a:rPr>
              <a:t>Additional Application forms (Cambridge)</a:t>
            </a:r>
          </a:p>
          <a:p>
            <a:pPr marL="171450" indent="-171450">
              <a:lnSpc>
                <a:spcPct val="90000"/>
              </a:lnSpc>
              <a:buFont typeface="Arial" panose="020B0604020202020204" pitchFamily="34" charset="0"/>
              <a:buChar char="•"/>
              <a:defRPr/>
            </a:pPr>
            <a:r>
              <a:rPr lang="en-US" sz="1100" dirty="0">
                <a:solidFill>
                  <a:srgbClr val="FF0000"/>
                </a:solidFill>
                <a:latin typeface="Arial"/>
                <a:cs typeface="Arial"/>
              </a:rPr>
              <a:t>Collects information not in UCAS application useful when assessing applications, </a:t>
            </a:r>
            <a:r>
              <a:rPr lang="en-US" sz="1100" dirty="0" err="1">
                <a:solidFill>
                  <a:srgbClr val="FF0000"/>
                </a:solidFill>
                <a:latin typeface="Arial"/>
                <a:cs typeface="Arial"/>
              </a:rPr>
              <a:t>eg</a:t>
            </a:r>
            <a:r>
              <a:rPr lang="en-US" sz="1100" dirty="0">
                <a:solidFill>
                  <a:srgbClr val="FF0000"/>
                </a:solidFill>
                <a:latin typeface="Arial"/>
                <a:cs typeface="Arial"/>
              </a:rPr>
              <a:t> A Level (or equivalent) topics (helpful for interviewers when deciding what questions to ask)</a:t>
            </a:r>
          </a:p>
          <a:p>
            <a:pPr marL="171450" indent="-171450" eaLnBrk="1" hangingPunct="1">
              <a:lnSpc>
                <a:spcPct val="90000"/>
              </a:lnSpc>
              <a:spcBef>
                <a:spcPts val="0"/>
              </a:spcBef>
              <a:buFont typeface="Arial" panose="020B0604020202020204" pitchFamily="34" charset="0"/>
              <a:buChar char="•"/>
              <a:defRPr/>
            </a:pPr>
            <a:r>
              <a:rPr lang="en-US" sz="1100" dirty="0">
                <a:solidFill>
                  <a:srgbClr val="FF0000"/>
                </a:solidFill>
                <a:latin typeface="Arial"/>
                <a:cs typeface="Arial"/>
              </a:rPr>
              <a:t>Automatically emailed to applicants once UCAS application received, and must be completed/submitted by deadline (most cases 22 Oct/week after UCAS application deadline)</a:t>
            </a:r>
          </a:p>
          <a:p>
            <a:pPr eaLnBrk="1" hangingPunct="1">
              <a:lnSpc>
                <a:spcPct val="90000"/>
              </a:lnSpc>
              <a:spcBef>
                <a:spcPts val="0"/>
              </a:spcBef>
              <a:defRPr/>
            </a:pPr>
            <a:endParaRPr lang="en-US" sz="1100" dirty="0">
              <a:solidFill>
                <a:srgbClr val="FF0000"/>
              </a:solidFill>
              <a:latin typeface="Arial" pitchFamily="34" charset="0"/>
            </a:endParaRPr>
          </a:p>
          <a:p>
            <a:pPr eaLnBrk="1" hangingPunct="1">
              <a:lnSpc>
                <a:spcPct val="90000"/>
              </a:lnSpc>
              <a:spcBef>
                <a:spcPts val="0"/>
              </a:spcBef>
              <a:defRPr/>
            </a:pPr>
            <a:r>
              <a:rPr lang="en-GB" sz="1100" b="1" dirty="0">
                <a:solidFill>
                  <a:srgbClr val="FF0000"/>
                </a:solidFill>
                <a:latin typeface="Arial" pitchFamily="34" charset="0"/>
              </a:rPr>
              <a:t>Extenuating Circumstances Form (Cambridge)</a:t>
            </a:r>
          </a:p>
          <a:p>
            <a:pPr marL="171450" indent="-171450">
              <a:spcBef>
                <a:spcPts val="0"/>
              </a:spcBef>
              <a:buFont typeface="Arial" pitchFamily="34" charset="0"/>
              <a:buChar char="•"/>
              <a:defRPr/>
            </a:pPr>
            <a:r>
              <a:rPr lang="en-GB" sz="1100" dirty="0">
                <a:solidFill>
                  <a:srgbClr val="FF0000"/>
                </a:solidFill>
              </a:rPr>
              <a:t>Has been designed to ensure that the Cambridge Colleges have the information they require in order to accurately assess any applicants who has experienced particular personal or educational disadvantage – students apply in usual way, Extenuating Circumstances Form completed by school/college </a:t>
            </a:r>
            <a:r>
              <a:rPr lang="en-GB" dirty="0">
                <a:solidFill>
                  <a:srgbClr val="FF0000"/>
                </a:solidFill>
              </a:rPr>
              <a:t>referee</a:t>
            </a:r>
            <a:r>
              <a:rPr lang="en-GB" sz="1100" dirty="0">
                <a:solidFill>
                  <a:srgbClr val="FF0000"/>
                </a:solidFill>
              </a:rPr>
              <a:t> (or doctor/social worker, if appropriate).</a:t>
            </a:r>
          </a:p>
          <a:p>
            <a:pPr marL="171450" indent="-171450">
              <a:spcBef>
                <a:spcPts val="0"/>
              </a:spcBef>
              <a:buFont typeface="Arial" pitchFamily="34" charset="0"/>
              <a:buChar char="•"/>
              <a:defRPr/>
            </a:pPr>
            <a:r>
              <a:rPr lang="en-GB" sz="1100" dirty="0">
                <a:solidFill>
                  <a:srgbClr val="FF0000"/>
                </a:solidFill>
              </a:rPr>
              <a:t>This form should only be used where an applicant’s education has been</a:t>
            </a:r>
            <a:r>
              <a:rPr lang="en-GB" sz="1100" b="1" dirty="0">
                <a:solidFill>
                  <a:srgbClr val="FF0000"/>
                </a:solidFill>
              </a:rPr>
              <a:t> </a:t>
            </a:r>
            <a:r>
              <a:rPr lang="en-GB" sz="1100" dirty="0">
                <a:solidFill>
                  <a:srgbClr val="FF0000"/>
                </a:solidFill>
              </a:rPr>
              <a:t>significantly disrupted or disadvantaged through health or personal problems, disability or difficulties with schooling.</a:t>
            </a:r>
          </a:p>
          <a:p>
            <a:pPr marL="171450" indent="-171450" eaLnBrk="1" hangingPunct="1">
              <a:lnSpc>
                <a:spcPct val="90000"/>
              </a:lnSpc>
              <a:spcBef>
                <a:spcPts val="0"/>
              </a:spcBef>
              <a:buFont typeface="Arial" panose="020B0604020202020204" pitchFamily="34" charset="0"/>
              <a:buChar char="•"/>
              <a:defRPr/>
            </a:pPr>
            <a:r>
              <a:rPr lang="en-GB" sz="1100" dirty="0">
                <a:solidFill>
                  <a:srgbClr val="FF0000"/>
                </a:solidFill>
                <a:latin typeface="Arial" pitchFamily="34" charset="0"/>
              </a:rPr>
              <a:t>Further details and the Extenuating Circumstances Form are available online. </a:t>
            </a:r>
          </a:p>
          <a:p>
            <a:pPr marL="171450" indent="-171450">
              <a:lnSpc>
                <a:spcPct val="90000"/>
              </a:lnSpc>
              <a:buChar char="•"/>
              <a:defRPr/>
            </a:pPr>
            <a:endParaRPr lang="en-GB" sz="1100" b="1" dirty="0">
              <a:solidFill>
                <a:srgbClr val="FF0000"/>
              </a:solidFill>
              <a:latin typeface="Arial" pitchFamily="34" charset="0"/>
            </a:endParaRPr>
          </a:p>
          <a:p>
            <a:pPr marL="0" indent="0" eaLnBrk="1" hangingPunct="1">
              <a:lnSpc>
                <a:spcPct val="90000"/>
              </a:lnSpc>
              <a:spcBef>
                <a:spcPts val="0"/>
              </a:spcBef>
              <a:buFont typeface="Arial" panose="020B0604020202020204" pitchFamily="34" charset="0"/>
              <a:buNone/>
              <a:defRPr/>
            </a:pPr>
            <a:r>
              <a:rPr lang="en-GB" sz="1100" b="1" dirty="0">
                <a:solidFill>
                  <a:srgbClr val="FF0000"/>
                </a:solidFill>
                <a:latin typeface="Arial" pitchFamily="34" charset="0"/>
              </a:rPr>
              <a:t>Extenuating Circumstances</a:t>
            </a:r>
            <a:r>
              <a:rPr lang="en-GB" sz="1100" b="1" baseline="0" dirty="0">
                <a:solidFill>
                  <a:srgbClr val="FF0000"/>
                </a:solidFill>
                <a:latin typeface="Arial" pitchFamily="34" charset="0"/>
              </a:rPr>
              <a:t> </a:t>
            </a:r>
            <a:r>
              <a:rPr lang="en-GB" sz="1100" b="1" dirty="0">
                <a:solidFill>
                  <a:srgbClr val="FF0000"/>
                </a:solidFill>
                <a:latin typeface="Arial" pitchFamily="34" charset="0"/>
              </a:rPr>
              <a:t>(Oxford)</a:t>
            </a:r>
          </a:p>
          <a:p>
            <a:pPr marL="0" indent="0" eaLnBrk="1" hangingPunct="1">
              <a:lnSpc>
                <a:spcPct val="90000"/>
              </a:lnSpc>
              <a:spcBef>
                <a:spcPts val="0"/>
              </a:spcBef>
              <a:buFont typeface="Arial" panose="020B0604020202020204" pitchFamily="34" charset="0"/>
              <a:buNone/>
              <a:defRPr/>
            </a:pPr>
            <a:r>
              <a:rPr lang="en-GB" sz="1100" b="0" dirty="0">
                <a:solidFill>
                  <a:srgbClr val="FF0000"/>
                </a:solidFill>
                <a:latin typeface="Arial" pitchFamily="34" charset="0"/>
              </a:rPr>
              <a:t>Should</a:t>
            </a:r>
            <a:r>
              <a:rPr lang="en-GB" sz="1100" b="0" baseline="0" dirty="0">
                <a:solidFill>
                  <a:srgbClr val="FF0000"/>
                </a:solidFill>
                <a:latin typeface="Arial" pitchFamily="34" charset="0"/>
              </a:rPr>
              <a:t> be raised in teacher’s reference or directly with College stated preference for/allocated, if making open application</a:t>
            </a:r>
            <a:endParaRPr lang="en-US" altLang="en-US" sz="1100" b="1" dirty="0">
              <a:solidFill>
                <a:srgbClr val="FF0000"/>
              </a:solidFill>
            </a:endParaRPr>
          </a:p>
        </p:txBody>
      </p:sp>
      <p:sp>
        <p:nvSpPr>
          <p:cNvPr id="4" name="Slide Number Placeholder 3"/>
          <p:cNvSpPr>
            <a:spLocks noGrp="1"/>
          </p:cNvSpPr>
          <p:nvPr>
            <p:ph type="sldNum" sz="quarter" idx="10"/>
          </p:nvPr>
        </p:nvSpPr>
        <p:spPr/>
        <p:txBody>
          <a:bodyPr/>
          <a:lstStyle/>
          <a:p>
            <a:fld id="{6473F2D5-8F49-4400-B44F-4EDDD34615D6}" type="slidenum">
              <a:rPr lang="en-GB" smtClean="0"/>
              <a:t>16</a:t>
            </a:fld>
            <a:endParaRPr lang="en-GB"/>
          </a:p>
        </p:txBody>
      </p:sp>
    </p:spTree>
    <p:extLst>
      <p:ext uri="{BB962C8B-B14F-4D97-AF65-F5344CB8AC3E}">
        <p14:creationId xmlns:p14="http://schemas.microsoft.com/office/powerpoint/2010/main" val="353708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altLang="en-US" dirty="0"/>
              <a:t>Admission to O&amp;C highly competitive so to fairly assess our applicants we look at all available aspects of each application; and all available elements considered together/collectively/holistically, nothing considered in isolation</a:t>
            </a:r>
          </a:p>
          <a:p>
            <a:pPr marL="171450" indent="-171450">
              <a:buFont typeface="Arial" panose="020B0604020202020204" pitchFamily="34" charset="0"/>
              <a:buChar char="•"/>
              <a:defRPr/>
            </a:pPr>
            <a:r>
              <a:rPr lang="en-US" altLang="en-US" dirty="0"/>
              <a:t>Performance in any admissions test</a:t>
            </a:r>
            <a:r>
              <a:rPr lang="en-US" altLang="en-US" baseline="0" dirty="0"/>
              <a:t> (Ox)/ written assessment (Cam)</a:t>
            </a:r>
            <a:r>
              <a:rPr lang="en-US" altLang="en-US" dirty="0"/>
              <a:t> and/or submitted written work </a:t>
            </a:r>
            <a:r>
              <a:rPr lang="en-US" altLang="en-US" baseline="0" dirty="0"/>
              <a:t>(</a:t>
            </a:r>
            <a:r>
              <a:rPr lang="en-US" altLang="en-US" dirty="0"/>
              <a:t>if required). We strongly encourage you to make use</a:t>
            </a:r>
            <a:r>
              <a:rPr lang="en-US" altLang="en-US" baseline="0" dirty="0"/>
              <a:t> of the online resources available on the </a:t>
            </a:r>
            <a:r>
              <a:rPr lang="en-US" altLang="en-US" dirty="0"/>
              <a:t>university</a:t>
            </a:r>
            <a:r>
              <a:rPr lang="en-US" altLang="en-US" baseline="0" dirty="0"/>
              <a:t> </a:t>
            </a:r>
            <a:r>
              <a:rPr lang="en-US" altLang="en-US" dirty="0"/>
              <a:t>websites</a:t>
            </a:r>
            <a:r>
              <a:rPr lang="en-US" altLang="en-US" baseline="0" dirty="0"/>
              <a:t> to help you prepare for admissions </a:t>
            </a:r>
            <a:r>
              <a:rPr lang="en-US" altLang="en-US" dirty="0"/>
              <a:t>tests and assessments -</a:t>
            </a:r>
            <a:r>
              <a:rPr lang="en-US" altLang="en-US" baseline="0" dirty="0"/>
              <a:t> this will help you perform to the best of your abilities on the day.</a:t>
            </a:r>
            <a:endParaRPr lang="en-US" altLang="en-US" dirty="0">
              <a:cs typeface="Calibri"/>
            </a:endParaRPr>
          </a:p>
          <a:p>
            <a:pPr marL="171450" indent="-171450">
              <a:buFont typeface="Arial" panose="020B0604020202020204" pitchFamily="34" charset="0"/>
              <a:buChar char="•"/>
              <a:defRPr/>
            </a:pPr>
            <a:r>
              <a:rPr lang="en-US" altLang="en-US" dirty="0"/>
              <a:t>Not all applicants invited to interview – Everyone with a good chance of being offered a place is invited to attend an interview. Number of students</a:t>
            </a:r>
            <a:r>
              <a:rPr lang="en-US" altLang="en-US" baseline="0" dirty="0"/>
              <a:t> interviewed might vary by course.</a:t>
            </a:r>
            <a:endParaRPr lang="en-US" altLang="en-US" dirty="0">
              <a:cs typeface="Calibri"/>
            </a:endParaRPr>
          </a:p>
          <a:p>
            <a:pPr marL="628650" lvl="1" indent="-171450">
              <a:buFont typeface="Arial" panose="020B0604020202020204" pitchFamily="34" charset="0"/>
              <a:buChar char="•"/>
              <a:defRPr/>
            </a:pPr>
            <a:r>
              <a:rPr lang="en-US" altLang="en-US" i="1" dirty="0"/>
              <a:t>Depending on group, may want/need to reiterate that for those who are interviewed the interview not ‘final hurdle’ – interview performance considered in conjunction with all other elements of application before final decisions made (</a:t>
            </a:r>
            <a:r>
              <a:rPr lang="en-US" altLang="en-US" i="1" dirty="0" err="1"/>
              <a:t>ie</a:t>
            </a:r>
            <a:r>
              <a:rPr lang="en-US" altLang="en-US" i="1" dirty="0"/>
              <a:t> performance at interview alone does not determine the outcome of an application)</a:t>
            </a:r>
            <a:endParaRPr lang="en-US" altLang="en-US" i="1" dirty="0">
              <a:cs typeface="Calibri"/>
            </a:endParaRPr>
          </a:p>
          <a:p>
            <a:pPr marL="171450" indent="-171450" eaLnBrk="1" hangingPunct="1">
              <a:buFont typeface="Arial" panose="020B0604020202020204" pitchFamily="34" charset="0"/>
              <a:buChar char="•"/>
              <a:defRPr/>
            </a:pPr>
            <a:r>
              <a:rPr lang="en-US" altLang="en-US" dirty="0"/>
              <a:t>Information about admission tests/assessments, written work, interviews available on our websites</a:t>
            </a:r>
          </a:p>
          <a:p>
            <a:pPr marL="171450" indent="-171450" eaLnBrk="1" hangingPunct="1">
              <a:buFont typeface="Arial" panose="020B0604020202020204" pitchFamily="34" charset="0"/>
              <a:buChar char="•"/>
              <a:defRPr/>
            </a:pPr>
            <a:endParaRPr lang="en-US" altLang="en-US" dirty="0"/>
          </a:p>
          <a:p>
            <a:pPr eaLnBrk="1" hangingPunct="1">
              <a:buFont typeface="Arial" panose="020B0604020202020204" pitchFamily="34" charset="0"/>
              <a:buNone/>
              <a:defRPr/>
            </a:pPr>
            <a:r>
              <a:rPr lang="en-US" altLang="en-US" b="1" i="1" dirty="0"/>
              <a:t>Additional background information</a:t>
            </a:r>
            <a:endParaRPr lang="en-US" altLang="en-US" dirty="0"/>
          </a:p>
          <a:p>
            <a:pPr marL="171450" indent="-171450" eaLnBrk="1" hangingPunct="1">
              <a:buFont typeface="Arial" panose="020B0604020202020204" pitchFamily="34" charset="0"/>
              <a:buChar char="•"/>
              <a:defRPr/>
            </a:pPr>
            <a:r>
              <a:rPr lang="en-US" altLang="en-US" dirty="0"/>
              <a:t>Contextual data may include, for example (further details available on University’s websites):</a:t>
            </a:r>
          </a:p>
          <a:p>
            <a:pPr marL="628650" lvl="1" indent="-171450" eaLnBrk="1" hangingPunct="1">
              <a:buFont typeface="Arial" panose="020B0604020202020204" pitchFamily="34" charset="0"/>
              <a:buChar char="•"/>
              <a:defRPr/>
            </a:pPr>
            <a:r>
              <a:rPr lang="en-US" altLang="en-US" dirty="0"/>
              <a:t>applicant’s school’s performance at GCSE</a:t>
            </a:r>
          </a:p>
          <a:p>
            <a:pPr marL="628650" lvl="1" indent="-171450" eaLnBrk="1" hangingPunct="1">
              <a:buFont typeface="Arial" panose="020B0604020202020204" pitchFamily="34" charset="0"/>
              <a:buChar char="•"/>
              <a:defRPr/>
            </a:pPr>
            <a:r>
              <a:rPr lang="en-US" altLang="en-US" dirty="0"/>
              <a:t>applicant’s school’s/college’s performance at A Level (or equivalent)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percentage of students eligible for free school meals at the applicant’s school or college at GCSE or equivalent level.</a:t>
            </a:r>
            <a:endParaRPr lang="en-US" altLang="en-US" dirty="0"/>
          </a:p>
          <a:p>
            <a:pPr marL="628650" lvl="1" indent="-171450" eaLnBrk="1" hangingPunct="1">
              <a:buFont typeface="Arial" panose="020B0604020202020204" pitchFamily="34" charset="0"/>
              <a:buChar char="•"/>
              <a:defRPr/>
            </a:pPr>
            <a:r>
              <a:rPr lang="en-US" altLang="en-US" dirty="0"/>
              <a:t>whether applicant has spent any time in care (indicated in UCAS application)</a:t>
            </a:r>
          </a:p>
          <a:p>
            <a:pPr marL="628650" lvl="1" indent="-171450" eaLnBrk="1" hangingPunct="1">
              <a:buFont typeface="Arial" panose="020B0604020202020204" pitchFamily="34" charset="0"/>
              <a:buChar char="•"/>
              <a:defRPr/>
            </a:pPr>
            <a:r>
              <a:rPr lang="en-US" altLang="en-US" dirty="0"/>
              <a:t>levels of progression to higher education</a:t>
            </a:r>
          </a:p>
          <a:p>
            <a:pPr marL="628650" lvl="1" indent="-171450" eaLnBrk="1" hangingPunct="1">
              <a:buFont typeface="Arial" panose="020B0604020202020204" pitchFamily="34" charset="0"/>
              <a:buChar char="•"/>
              <a:defRPr/>
            </a:pPr>
            <a:r>
              <a:rPr lang="en-US" altLang="en-US" dirty="0"/>
              <a:t>socio-economic deprivation</a:t>
            </a:r>
          </a:p>
          <a:p>
            <a:endParaRPr lang="en-GB" dirty="0"/>
          </a:p>
        </p:txBody>
      </p:sp>
      <p:sp>
        <p:nvSpPr>
          <p:cNvPr id="4" name="Slide Number Placeholder 3"/>
          <p:cNvSpPr>
            <a:spLocks noGrp="1"/>
          </p:cNvSpPr>
          <p:nvPr>
            <p:ph type="sldNum" sz="quarter" idx="10"/>
          </p:nvPr>
        </p:nvSpPr>
        <p:spPr/>
        <p:txBody>
          <a:bodyPr/>
          <a:lstStyle/>
          <a:p>
            <a:fld id="{6473F2D5-8F49-4400-B44F-4EDDD34615D6}" type="slidenum">
              <a:rPr lang="en-GB" smtClean="0"/>
              <a:t>17</a:t>
            </a:fld>
            <a:endParaRPr lang="en-GB"/>
          </a:p>
        </p:txBody>
      </p:sp>
    </p:spTree>
    <p:extLst>
      <p:ext uri="{BB962C8B-B14F-4D97-AF65-F5344CB8AC3E}">
        <p14:creationId xmlns:p14="http://schemas.microsoft.com/office/powerpoint/2010/main" val="366897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a:latin typeface="Arial" pitchFamily="34" charset="0"/>
              </a:rPr>
              <a:t>Do your research</a:t>
            </a:r>
          </a:p>
          <a:p>
            <a:pPr marL="171450" indent="-171450" eaLnBrk="1" hangingPunct="1">
              <a:spcBef>
                <a:spcPts val="0"/>
              </a:spcBef>
              <a:buFont typeface="Arial" panose="020B0604020202020204" pitchFamily="34" charset="0"/>
              <a:buChar char="•"/>
              <a:defRPr/>
            </a:pPr>
            <a:r>
              <a:rPr lang="en-GB" sz="1050" dirty="0">
                <a:latin typeface="Arial" pitchFamily="34" charset="0"/>
              </a:rPr>
              <a:t>Think carefully about course choice</a:t>
            </a:r>
          </a:p>
          <a:p>
            <a:pPr marL="628650" lvl="1" indent="-171450" eaLnBrk="1" hangingPunct="1">
              <a:spcBef>
                <a:spcPts val="0"/>
              </a:spcBef>
              <a:buFont typeface="Arial" panose="020B0604020202020204" pitchFamily="34" charset="0"/>
              <a:buChar char="•"/>
              <a:defRPr/>
            </a:pPr>
            <a:r>
              <a:rPr lang="en-GB" sz="1050" dirty="0">
                <a:latin typeface="Arial" pitchFamily="34" charset="0"/>
              </a:rPr>
              <a:t>Look closely at structure and content of courses at different institutions – course with same/similar name at different universities can vary greatly</a:t>
            </a:r>
          </a:p>
          <a:p>
            <a:pPr marL="628650" lvl="1" indent="-171450" eaLnBrk="1" hangingPunct="1">
              <a:spcBef>
                <a:spcPts val="0"/>
              </a:spcBef>
              <a:buFont typeface="Arial" panose="020B0604020202020204" pitchFamily="34" charset="0"/>
              <a:buChar char="•"/>
              <a:defRPr/>
            </a:pPr>
            <a:r>
              <a:rPr lang="en-GB" sz="1050" dirty="0">
                <a:latin typeface="Arial" pitchFamily="34" charset="0"/>
              </a:rPr>
              <a:t>Will be studying to a high level for a number of years so need enjoy course/have genuine personal interest to be motivated, committed and successful</a:t>
            </a:r>
          </a:p>
          <a:p>
            <a:pPr marL="628650" lvl="1" indent="-171450" eaLnBrk="1" hangingPunct="1">
              <a:spcBef>
                <a:spcPts val="0"/>
              </a:spcBef>
              <a:buFont typeface="Arial" panose="020B0604020202020204" pitchFamily="34" charset="0"/>
              <a:buChar char="•"/>
              <a:defRPr/>
            </a:pPr>
            <a:r>
              <a:rPr lang="en-GB" sz="1050" dirty="0">
                <a:latin typeface="Arial" pitchFamily="34" charset="0"/>
              </a:rPr>
              <a:t>Be open minded, think about academic and wider interests, and don’t just restrict yourself to ‘obvious’ and familiar course titles (other options may better suit/satisfy particular interests) – we’re looking for students who are well suited to the course chosen</a:t>
            </a:r>
          </a:p>
          <a:p>
            <a:pPr marL="171450" indent="-171450" eaLnBrk="1" hangingPunct="1">
              <a:buFont typeface="Arial" panose="020B0604020202020204" pitchFamily="34" charset="0"/>
              <a:buChar char="•"/>
              <a:defRPr/>
            </a:pPr>
            <a:r>
              <a:rPr lang="en-GB" sz="800" dirty="0">
                <a:latin typeface="Arial" pitchFamily="34" charset="0"/>
              </a:rPr>
              <a:t>Practicalities – check entry and subject requirements</a:t>
            </a:r>
            <a:r>
              <a:rPr lang="en-GB" sz="800" baseline="0" dirty="0">
                <a:latin typeface="Arial" pitchFamily="34" charset="0"/>
              </a:rPr>
              <a:t> for courses interested in, and whether admission test (Ox) or admission assessment (Cam) required (and, if so, if need to be registered in advance, and when test/assessment will take place)</a:t>
            </a:r>
            <a:endParaRPr lang="en-GB" sz="800" dirty="0">
              <a:latin typeface="Arial" pitchFamily="34" charset="0"/>
            </a:endParaRPr>
          </a:p>
          <a:p>
            <a:pPr eaLnBrk="1" hangingPunct="1">
              <a:defRPr/>
            </a:pPr>
            <a:endParaRPr lang="en-GB" sz="800" dirty="0">
              <a:latin typeface="Arial" pitchFamily="34" charset="0"/>
            </a:endParaRPr>
          </a:p>
          <a:p>
            <a:pPr eaLnBrk="1" hangingPunct="1">
              <a:defRPr/>
            </a:pPr>
            <a:r>
              <a:rPr lang="en-GB" dirty="0">
                <a:latin typeface="Arial" pitchFamily="34" charset="0"/>
              </a:rPr>
              <a:t>Engage and explore</a:t>
            </a:r>
          </a:p>
          <a:p>
            <a:pPr marL="171450" lvl="1" indent="-171450" eaLnBrk="1" hangingPunct="1">
              <a:spcBef>
                <a:spcPts val="0"/>
              </a:spcBef>
              <a:buFont typeface="Arial" panose="020B0604020202020204" pitchFamily="34" charset="0"/>
              <a:buChar char="•"/>
              <a:defRPr/>
            </a:pPr>
            <a:r>
              <a:rPr lang="en-GB" sz="1050" dirty="0">
                <a:latin typeface="Arial" pitchFamily="34" charset="0"/>
              </a:rPr>
              <a:t>Key difference between school/college and university is level of independent study expected and required</a:t>
            </a:r>
          </a:p>
          <a:p>
            <a:pPr marL="171450" indent="-171450" eaLnBrk="1" hangingPunct="1">
              <a:spcBef>
                <a:spcPts val="0"/>
              </a:spcBef>
              <a:buFont typeface="Arial" panose="020B0604020202020204" pitchFamily="34" charset="0"/>
              <a:buChar char="•"/>
              <a:defRPr/>
            </a:pPr>
            <a:r>
              <a:rPr lang="en-GB" sz="1050" dirty="0">
                <a:latin typeface="Arial" pitchFamily="34" charset="0"/>
              </a:rPr>
              <a:t>We look for evidence that you’re already ‘going the extra mile’ – exploration beyond what’s needed for your current studies (supplement your learning and challenge yourself); finding ways to pursue interests that are relevant to the course you wish/intend to study at university</a:t>
            </a:r>
          </a:p>
          <a:p>
            <a:pPr eaLnBrk="1" hangingPunct="1">
              <a:defRPr/>
            </a:pPr>
            <a:endParaRPr lang="en-GB" sz="800" dirty="0">
              <a:latin typeface="Arial" pitchFamily="34" charset="0"/>
            </a:endParaRPr>
          </a:p>
          <a:p>
            <a:pPr eaLnBrk="1" hangingPunct="1">
              <a:defRPr/>
            </a:pPr>
            <a:r>
              <a:rPr lang="en-GB" dirty="0">
                <a:latin typeface="Arial" pitchFamily="34" charset="0"/>
              </a:rPr>
              <a:t>Results</a:t>
            </a:r>
          </a:p>
          <a:p>
            <a:pPr marL="171450" indent="-171450" eaLnBrk="1" hangingPunct="1">
              <a:spcBef>
                <a:spcPts val="0"/>
              </a:spcBef>
              <a:buFont typeface="Arial" panose="020B0604020202020204" pitchFamily="34" charset="0"/>
              <a:buChar char="•"/>
              <a:defRPr/>
            </a:pPr>
            <a:r>
              <a:rPr lang="en-GB" sz="1050" dirty="0">
                <a:latin typeface="Arial" pitchFamily="34" charset="0"/>
              </a:rPr>
              <a:t>Need to be doing well at the moment to be prepared for our courses- see course pages</a:t>
            </a:r>
            <a:r>
              <a:rPr lang="en-GB" sz="1050" baseline="0" dirty="0">
                <a:latin typeface="Arial" pitchFamily="34" charset="0"/>
              </a:rPr>
              <a:t> on websites for admissions requirements</a:t>
            </a:r>
            <a:endParaRPr lang="en-GB" sz="1050" dirty="0">
              <a:latin typeface="Arial" pitchFamily="34" charset="0"/>
            </a:endParaRPr>
          </a:p>
          <a:p>
            <a:pPr marL="171450" indent="-171450" eaLnBrk="1" hangingPunct="1">
              <a:spcBef>
                <a:spcPts val="0"/>
              </a:spcBef>
              <a:buFont typeface="Arial" panose="020B0604020202020204" pitchFamily="34" charset="0"/>
              <a:buChar char="•"/>
              <a:defRPr/>
            </a:pPr>
            <a:r>
              <a:rPr lang="en-GB" sz="1050" dirty="0">
                <a:latin typeface="Arial" pitchFamily="34" charset="0"/>
              </a:rPr>
              <a:t>If you have any extenuating circumstances, important that Admissions Tutors are advised of these circumstances – make sure school/college referee includes information in their reference (see online and seek advice from Colleges)</a:t>
            </a:r>
          </a:p>
          <a:p>
            <a:pPr eaLnBrk="1" hangingPunct="1">
              <a:defRPr/>
            </a:pPr>
            <a:endParaRPr lang="en-GB" sz="800" dirty="0">
              <a:latin typeface="Arial" pitchFamily="34" charset="0"/>
            </a:endParaRPr>
          </a:p>
          <a:p>
            <a:pPr eaLnBrk="1" hangingPunct="1">
              <a:defRPr/>
            </a:pPr>
            <a:r>
              <a:rPr lang="en-GB" dirty="0">
                <a:latin typeface="Arial" pitchFamily="34" charset="0"/>
              </a:rPr>
              <a:t>Practise</a:t>
            </a:r>
          </a:p>
          <a:p>
            <a:pPr marL="171450" indent="-171450" eaLnBrk="1" hangingPunct="1">
              <a:spcBef>
                <a:spcPts val="0"/>
              </a:spcBef>
              <a:buFont typeface="Arial" panose="020B0604020202020204" pitchFamily="34" charset="0"/>
              <a:buChar char="•"/>
              <a:defRPr/>
            </a:pPr>
            <a:r>
              <a:rPr lang="en-GB" sz="1050" dirty="0">
                <a:latin typeface="Arial" pitchFamily="34" charset="0"/>
              </a:rPr>
              <a:t>Get used to discussing your work and academic interests (with friends, family, teachers), and talking through your thought processes – not only useful preparation for interview but also for tutorials/supervisions</a:t>
            </a:r>
          </a:p>
          <a:p>
            <a:pPr marL="171450" indent="-171450" eaLnBrk="1" hangingPunct="1">
              <a:spcBef>
                <a:spcPts val="0"/>
              </a:spcBef>
              <a:buFont typeface="Arial" panose="020B0604020202020204" pitchFamily="34" charset="0"/>
              <a:buChar char="•"/>
              <a:defRPr/>
            </a:pPr>
            <a:r>
              <a:rPr lang="en-GB" sz="1050" dirty="0">
                <a:latin typeface="Arial" pitchFamily="34" charset="0"/>
              </a:rPr>
              <a:t>Think critically and analytically about what you’re reading and learning</a:t>
            </a:r>
          </a:p>
          <a:p>
            <a:pPr marL="171450" indent="-171450" eaLnBrk="1" hangingPunct="1">
              <a:spcBef>
                <a:spcPts val="0"/>
              </a:spcBef>
              <a:buFont typeface="Arial" panose="020B0604020202020204" pitchFamily="34" charset="0"/>
              <a:buChar char="•"/>
              <a:defRPr/>
            </a:pPr>
            <a:r>
              <a:rPr lang="en-GB" sz="1050" dirty="0">
                <a:latin typeface="Arial" pitchFamily="34" charset="0"/>
              </a:rPr>
              <a:t>If will need to take an</a:t>
            </a:r>
            <a:r>
              <a:rPr lang="en-GB" sz="1050" baseline="0" dirty="0">
                <a:latin typeface="Arial" pitchFamily="34" charset="0"/>
              </a:rPr>
              <a:t> </a:t>
            </a:r>
            <a:r>
              <a:rPr lang="en-GB" sz="1050" dirty="0">
                <a:latin typeface="Arial" pitchFamily="34" charset="0"/>
              </a:rPr>
              <a:t>admissions test (Ox) / written assessment (Cam), look on our websites for supporting/preparation</a:t>
            </a:r>
            <a:r>
              <a:rPr lang="en-GB" sz="1050" baseline="0" dirty="0">
                <a:latin typeface="Arial" pitchFamily="34" charset="0"/>
              </a:rPr>
              <a:t> materials/resources (where relevant, may be </a:t>
            </a:r>
            <a:r>
              <a:rPr lang="en-GB" sz="1050" dirty="0">
                <a:latin typeface="Arial" pitchFamily="34" charset="0"/>
              </a:rPr>
              <a:t>past/example papers you could try – if so, make sure you do at least one in strict timed conditions; and don’t do them all at once, keep one or two for close to the time you’ll take the actual test/assessment)</a:t>
            </a:r>
          </a:p>
          <a:p>
            <a:pPr eaLnBrk="1" hangingPunct="1">
              <a:defRPr/>
            </a:pPr>
            <a:endParaRPr lang="en-GB" sz="800" dirty="0">
              <a:latin typeface="Arial" pitchFamily="34" charset="0"/>
            </a:endParaRPr>
          </a:p>
          <a:p>
            <a:pPr eaLnBrk="1" hangingPunct="1">
              <a:defRPr/>
            </a:pPr>
            <a:r>
              <a:rPr lang="en-GB" sz="1000" dirty="0">
                <a:latin typeface="Arial" pitchFamily="34" charset="0"/>
              </a:rPr>
              <a:t>Note: we are aware of private companies/individuals that offer, at a charge, information and advice on our admissions processes, assessments and interviews – we DO NOT support or encourage any of these commercial enterprises.  None has access to any information not already available free of charge from the University Admissions Office, Colleges and University Students’ Unions; and we cannot</a:t>
            </a:r>
            <a:r>
              <a:rPr lang="en-GB" sz="1000" baseline="0" dirty="0">
                <a:latin typeface="Arial" pitchFamily="34" charset="0"/>
              </a:rPr>
              <a:t> verify the accuracy of the information private companies/individuals may provide</a:t>
            </a:r>
            <a:r>
              <a:rPr lang="en-GB" sz="1000" dirty="0">
                <a:latin typeface="Arial" pitchFamily="34" charset="0"/>
              </a:rPr>
              <a:t>.</a:t>
            </a:r>
          </a:p>
          <a:p>
            <a:endParaRPr lang="en-GB" dirty="0"/>
          </a:p>
        </p:txBody>
      </p:sp>
      <p:sp>
        <p:nvSpPr>
          <p:cNvPr id="4" name="Slide Number Placeholder 3"/>
          <p:cNvSpPr>
            <a:spLocks noGrp="1"/>
          </p:cNvSpPr>
          <p:nvPr>
            <p:ph type="sldNum" sz="quarter" idx="10"/>
          </p:nvPr>
        </p:nvSpPr>
        <p:spPr/>
        <p:txBody>
          <a:bodyPr/>
          <a:lstStyle/>
          <a:p>
            <a:fld id="{6473F2D5-8F49-4400-B44F-4EDDD34615D6}" type="slidenum">
              <a:rPr lang="en-GB" smtClean="0"/>
              <a:t>18</a:t>
            </a:fld>
            <a:endParaRPr lang="en-GB"/>
          </a:p>
        </p:txBody>
      </p:sp>
    </p:spTree>
    <p:extLst>
      <p:ext uri="{BB962C8B-B14F-4D97-AF65-F5344CB8AC3E}">
        <p14:creationId xmlns:p14="http://schemas.microsoft.com/office/powerpoint/2010/main" val="89066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1E05-3570-4555-990F-D04837666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2E8A9D-7E6B-4FAE-9769-005FE0865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897547-3510-42C1-8CCC-3C84C0715E39}"/>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5" name="Footer Placeholder 4">
            <a:extLst>
              <a:ext uri="{FF2B5EF4-FFF2-40B4-BE49-F238E27FC236}">
                <a16:creationId xmlns:a16="http://schemas.microsoft.com/office/drawing/2014/main" id="{663D68AF-476A-4D5D-BBE7-65622260A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D0612-0A44-45AB-AC53-BA638ACF196A}"/>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403287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0A9F-7F9B-4541-BF67-7B742ED6FE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87AF0-2ED4-4F73-99FA-85CE41B86F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66AB6-41CC-4A33-86AB-2E778A0DC6DA}"/>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5" name="Footer Placeholder 4">
            <a:extLst>
              <a:ext uri="{FF2B5EF4-FFF2-40B4-BE49-F238E27FC236}">
                <a16:creationId xmlns:a16="http://schemas.microsoft.com/office/drawing/2014/main" id="{33E2C29E-99A1-42DB-878B-1F0C46143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51877-6687-4BFD-BAC5-7F48A24BF8CD}"/>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384275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007F2-71F9-4CFC-BA06-6E41EC4DAD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5CF088-481A-443D-8629-EED70E8DE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2507C-AD89-4A59-A950-F6A5DD35FA1F}"/>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5" name="Footer Placeholder 4">
            <a:extLst>
              <a:ext uri="{FF2B5EF4-FFF2-40B4-BE49-F238E27FC236}">
                <a16:creationId xmlns:a16="http://schemas.microsoft.com/office/drawing/2014/main" id="{A5BCAC92-18EB-49F0-BE23-F32BA14FF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A7FC5-132D-44DB-B95A-5409A51D5F2B}"/>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2885786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anuelle Header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1299681">
            <a:off x="-729584" y="482881"/>
            <a:ext cx="10279984" cy="79569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5141" y="482882"/>
            <a:ext cx="3202952" cy="497301"/>
          </a:xfrm>
          <a:prstGeom prst="rect">
            <a:avLst/>
          </a:prstGeom>
        </p:spPr>
      </p:pic>
      <p:pic>
        <p:nvPicPr>
          <p:cNvPr id="4" name="Picture 3" descr="Oxford logo"/>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410408" y="424293"/>
            <a:ext cx="2633237" cy="6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47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C0CA-76D1-4A44-9447-39F44EA8FA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20E1CB-1D0D-447D-A0CF-614BA37512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686425-6F2F-4151-ACF1-7FE92DD5BAE1}"/>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5" name="Footer Placeholder 4">
            <a:extLst>
              <a:ext uri="{FF2B5EF4-FFF2-40B4-BE49-F238E27FC236}">
                <a16:creationId xmlns:a16="http://schemas.microsoft.com/office/drawing/2014/main" id="{A8C2D382-B095-49D2-A1B8-6000171D1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40672-6145-4B58-B6E8-9A483B4EC1F5}"/>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132278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AFED-DA9D-4E5A-B0E8-47CC5E576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920077-BF2D-4192-89F4-238878459B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497E4-E48E-4E7E-873D-7E20BDBA8D0F}"/>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5" name="Footer Placeholder 4">
            <a:extLst>
              <a:ext uri="{FF2B5EF4-FFF2-40B4-BE49-F238E27FC236}">
                <a16:creationId xmlns:a16="http://schemas.microsoft.com/office/drawing/2014/main" id="{8829744D-B123-4AFC-9F18-8A04D6D4B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FDD00-686B-4A43-A9D1-E994E03C0761}"/>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202157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7B89-D33C-4AF1-8546-FD5F43D4C1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4BA665-F378-48A8-AEAF-713C9C1EF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EFB12A-60E1-43BA-BBE3-19BECEFD77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BDAFE2-0EC7-41DC-A75B-8FEBACD87F69}"/>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6" name="Footer Placeholder 5">
            <a:extLst>
              <a:ext uri="{FF2B5EF4-FFF2-40B4-BE49-F238E27FC236}">
                <a16:creationId xmlns:a16="http://schemas.microsoft.com/office/drawing/2014/main" id="{A48AAD9E-62A4-4DF5-A19C-96161CA75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C4DEC-384D-4445-AC85-8360B7669A33}"/>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214407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096B-7413-412D-B954-5BA61D9852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1995C5-532D-4792-B561-07BDBF748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D2EA5-B9F7-4363-A6FD-3CCEFEC20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6CCD1C-D38A-4006-BFCA-C49311230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C7250-4069-4CA5-86BE-BA5F007BD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EC4822-F5F9-47BD-B727-C0E645D33C2F}"/>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8" name="Footer Placeholder 7">
            <a:extLst>
              <a:ext uri="{FF2B5EF4-FFF2-40B4-BE49-F238E27FC236}">
                <a16:creationId xmlns:a16="http://schemas.microsoft.com/office/drawing/2014/main" id="{7A0519B8-B06E-4440-AA67-5FA4303B5D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3FE719-7BA7-42ED-BA70-5ABA8ACCC76D}"/>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280035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1BC9-610E-403A-B0B7-E24894A4B2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521752-8FE6-46D7-8656-BF1F99175907}"/>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4" name="Footer Placeholder 3">
            <a:extLst>
              <a:ext uri="{FF2B5EF4-FFF2-40B4-BE49-F238E27FC236}">
                <a16:creationId xmlns:a16="http://schemas.microsoft.com/office/drawing/2014/main" id="{AB8BBAEA-4B40-4971-B36A-BA394CDD4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35EA78-ADD2-4438-A687-EA3AA81B4A44}"/>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161944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3EA63-E557-4439-8963-9665BA96C92D}"/>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3" name="Footer Placeholder 2">
            <a:extLst>
              <a:ext uri="{FF2B5EF4-FFF2-40B4-BE49-F238E27FC236}">
                <a16:creationId xmlns:a16="http://schemas.microsoft.com/office/drawing/2014/main" id="{A122D7E2-0F93-45AD-8882-B2CA03B0D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F30606-DB7C-4EDA-989C-79AD1044DB76}"/>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17254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398-9E0B-4A86-8A08-E5547EAC8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1AEDCA-68B7-4CD4-B3F4-616D20CA9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46FE14-C640-4FF9-87DB-83002C2A3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AFED0-E21E-468A-BA83-E2E241F63C1B}"/>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6" name="Footer Placeholder 5">
            <a:extLst>
              <a:ext uri="{FF2B5EF4-FFF2-40B4-BE49-F238E27FC236}">
                <a16:creationId xmlns:a16="http://schemas.microsoft.com/office/drawing/2014/main" id="{1AE9138D-4E0B-4005-B863-EF94210A6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F6E6C-195C-4CDE-A5F7-EFBF3945B774}"/>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126775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F9A-2887-4D70-B856-FF5FC6C3E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3C5A46-210D-4F90-893D-111B21D34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89DDF1-BFF1-4459-9712-36A0B0C38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65A5A-8E50-4885-8FCB-2DDADA06D005}"/>
              </a:ext>
            </a:extLst>
          </p:cNvPr>
          <p:cNvSpPr>
            <a:spLocks noGrp="1"/>
          </p:cNvSpPr>
          <p:nvPr>
            <p:ph type="dt" sz="half" idx="10"/>
          </p:nvPr>
        </p:nvSpPr>
        <p:spPr/>
        <p:txBody>
          <a:bodyPr/>
          <a:lstStyle/>
          <a:p>
            <a:fld id="{033C6C59-BC87-E14B-822C-79AD50051038}" type="datetimeFigureOut">
              <a:rPr lang="en-US" smtClean="0"/>
              <a:t>3/27/2023</a:t>
            </a:fld>
            <a:endParaRPr lang="en-US"/>
          </a:p>
        </p:txBody>
      </p:sp>
      <p:sp>
        <p:nvSpPr>
          <p:cNvPr id="6" name="Footer Placeholder 5">
            <a:extLst>
              <a:ext uri="{FF2B5EF4-FFF2-40B4-BE49-F238E27FC236}">
                <a16:creationId xmlns:a16="http://schemas.microsoft.com/office/drawing/2014/main" id="{7A852199-7AE9-4AED-8176-A42981F76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4A096-412D-43F2-A65C-8F2E161C7827}"/>
              </a:ext>
            </a:extLst>
          </p:cNvPr>
          <p:cNvSpPr>
            <a:spLocks noGrp="1"/>
          </p:cNvSpPr>
          <p:nvPr>
            <p:ph type="sldNum" sz="quarter" idx="12"/>
          </p:nvPr>
        </p:nvSpPr>
        <p:spPr/>
        <p:txBody>
          <a:bodyPr/>
          <a:lstStyle/>
          <a:p>
            <a:fld id="{06BE5C6F-388C-134C-9855-A7C943712623}" type="slidenum">
              <a:rPr lang="en-US" smtClean="0"/>
              <a:t>‹#›</a:t>
            </a:fld>
            <a:endParaRPr lang="en-US"/>
          </a:p>
        </p:txBody>
      </p:sp>
    </p:spTree>
    <p:extLst>
      <p:ext uri="{BB962C8B-B14F-4D97-AF65-F5344CB8AC3E}">
        <p14:creationId xmlns:p14="http://schemas.microsoft.com/office/powerpoint/2010/main" val="133183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CE0120-707E-469C-8278-804C92881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9918C7-CA58-4BAA-B31D-BC9AA7D84D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2F6FD-1B9B-4D92-A18C-FDA4F6CBE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C6C59-BC87-E14B-822C-79AD50051038}" type="datetimeFigureOut">
              <a:rPr lang="en-US" smtClean="0"/>
              <a:t>3/27/2023</a:t>
            </a:fld>
            <a:endParaRPr lang="en-US"/>
          </a:p>
        </p:txBody>
      </p:sp>
      <p:sp>
        <p:nvSpPr>
          <p:cNvPr id="5" name="Footer Placeholder 4">
            <a:extLst>
              <a:ext uri="{FF2B5EF4-FFF2-40B4-BE49-F238E27FC236}">
                <a16:creationId xmlns:a16="http://schemas.microsoft.com/office/drawing/2014/main" id="{B6BBF506-79A9-421E-B9AE-C0817234D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419FA-E063-441E-99DB-2BFE94382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E5C6F-388C-134C-9855-A7C943712623}" type="slidenum">
              <a:rPr lang="en-US" smtClean="0"/>
              <a:t>‹#›</a:t>
            </a:fld>
            <a:endParaRPr lang="en-US"/>
          </a:p>
        </p:txBody>
      </p:sp>
    </p:spTree>
    <p:extLst>
      <p:ext uri="{BB962C8B-B14F-4D97-AF65-F5344CB8AC3E}">
        <p14:creationId xmlns:p14="http://schemas.microsoft.com/office/powerpoint/2010/main" val="3633953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dergraduate.study.cam.ac.uk/super-curricular-activities" TargetMode="External"/><Relationship Id="rId7" Type="http://schemas.openxmlformats.org/officeDocument/2006/relationships/image" Target="../media/image6.jpeg"/><Relationship Id="rId2" Type="http://schemas.openxmlformats.org/officeDocument/2006/relationships/hyperlink" Target="https://oxplore.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univ.ox.ac.uk/applying-to-univ/staircase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openday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cas.com/explore/uni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3A4D-1900-7C4A-BDCA-E855EA48E4E9}"/>
              </a:ext>
            </a:extLst>
          </p:cNvPr>
          <p:cNvSpPr>
            <a:spLocks noGrp="1"/>
          </p:cNvSpPr>
          <p:nvPr>
            <p:ph type="ctrTitle"/>
          </p:nvPr>
        </p:nvSpPr>
        <p:spPr/>
        <p:txBody>
          <a:bodyPr/>
          <a:lstStyle/>
          <a:p>
            <a:r>
              <a:rPr lang="en-US" dirty="0"/>
              <a:t>Russell </a:t>
            </a:r>
            <a:r>
              <a:rPr lang="en-US"/>
              <a:t>Group Universities and </a:t>
            </a:r>
            <a:r>
              <a:rPr lang="en-US" dirty="0"/>
              <a:t>Oxbridge</a:t>
            </a:r>
          </a:p>
        </p:txBody>
      </p:sp>
      <p:sp>
        <p:nvSpPr>
          <p:cNvPr id="3" name="Subtitle 2">
            <a:extLst>
              <a:ext uri="{FF2B5EF4-FFF2-40B4-BE49-F238E27FC236}">
                <a16:creationId xmlns:a16="http://schemas.microsoft.com/office/drawing/2014/main" id="{A9E6C21C-3DE5-AE4D-B556-8FFC708F42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266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5A30-C49E-49F3-BEC7-3693E0BFD3AE}"/>
              </a:ext>
            </a:extLst>
          </p:cNvPr>
          <p:cNvSpPr>
            <a:spLocks noGrp="1"/>
          </p:cNvSpPr>
          <p:nvPr>
            <p:ph type="title"/>
          </p:nvPr>
        </p:nvSpPr>
        <p:spPr/>
        <p:txBody>
          <a:bodyPr/>
          <a:lstStyle/>
          <a:p>
            <a:r>
              <a:rPr lang="en-US" dirty="0"/>
              <a:t>Super-curricular activities</a:t>
            </a:r>
            <a:endParaRPr lang="en-GB" dirty="0"/>
          </a:p>
        </p:txBody>
      </p:sp>
      <p:sp>
        <p:nvSpPr>
          <p:cNvPr id="3" name="Content Placeholder 2">
            <a:extLst>
              <a:ext uri="{FF2B5EF4-FFF2-40B4-BE49-F238E27FC236}">
                <a16:creationId xmlns:a16="http://schemas.microsoft.com/office/drawing/2014/main" id="{F783664A-6A2E-4C09-9E7D-DEBF0E2F9AAA}"/>
              </a:ext>
            </a:extLst>
          </p:cNvPr>
          <p:cNvSpPr>
            <a:spLocks noGrp="1"/>
          </p:cNvSpPr>
          <p:nvPr>
            <p:ph idx="1"/>
          </p:nvPr>
        </p:nvSpPr>
        <p:spPr/>
        <p:txBody>
          <a:bodyPr>
            <a:normAutofit/>
          </a:bodyPr>
          <a:lstStyle/>
          <a:p>
            <a:r>
              <a:rPr lang="en-US" dirty="0"/>
              <a:t>Visit the ‘</a:t>
            </a:r>
            <a:r>
              <a:rPr lang="en-US" dirty="0" err="1"/>
              <a:t>Oxplore</a:t>
            </a:r>
            <a:r>
              <a:rPr lang="en-US" dirty="0"/>
              <a:t>’ website- Home of the big questions</a:t>
            </a:r>
          </a:p>
          <a:p>
            <a:r>
              <a:rPr lang="en-US" dirty="0">
                <a:hlinkClick r:id="rId2"/>
              </a:rPr>
              <a:t>https://oxplore.org/</a:t>
            </a:r>
            <a:endParaRPr lang="en-US" dirty="0"/>
          </a:p>
          <a:p>
            <a:r>
              <a:rPr lang="en-US" dirty="0"/>
              <a:t>Cambridge University Super curricular activities:-</a:t>
            </a:r>
          </a:p>
          <a:p>
            <a:r>
              <a:rPr lang="en-GB" sz="1800" u="sng" dirty="0">
                <a:solidFill>
                  <a:srgbClr val="0000FF"/>
                </a:solidFill>
                <a:effectLst/>
                <a:latin typeface="Calibri" panose="020F0502020204030204" pitchFamily="34" charset="0"/>
                <a:ea typeface="Times New Roman" panose="02020603050405020304" pitchFamily="18" charset="0"/>
                <a:hlinkClick r:id="rId3"/>
              </a:rPr>
              <a:t>https://www.undergraduate.study.cam.ac.uk/super-curricular-activities</a:t>
            </a:r>
            <a:endParaRPr lang="en-GB" sz="1800" u="sng" dirty="0">
              <a:solidFill>
                <a:srgbClr val="0000FF"/>
              </a:solidFill>
              <a:effectLst/>
              <a:latin typeface="Calibri" panose="020F0502020204030204" pitchFamily="34" charset="0"/>
              <a:ea typeface="Times New Roman" panose="02020603050405020304" pitchFamily="18" charset="0"/>
            </a:endParaRPr>
          </a:p>
          <a:p>
            <a:r>
              <a:rPr lang="en-US" dirty="0"/>
              <a:t>Visit staircase 12- Oxford University Website super curricular activities</a:t>
            </a:r>
          </a:p>
          <a:p>
            <a:r>
              <a:rPr lang="en-US" sz="1800" dirty="0">
                <a:hlinkClick r:id="rId4"/>
              </a:rPr>
              <a:t>https://www.univ.ox.ac.uk/applying-to-univ/staircase12/</a:t>
            </a:r>
            <a:endParaRPr lang="en-US" sz="1800" dirty="0"/>
          </a:p>
          <a:p>
            <a:r>
              <a:rPr lang="en-US" dirty="0"/>
              <a:t>Complete the EPQ (extended project qualification) in Year 12.  </a:t>
            </a:r>
          </a:p>
          <a:p>
            <a:r>
              <a:rPr lang="en-US" dirty="0"/>
              <a:t>Read- magazines such as the New Scientist</a:t>
            </a:r>
          </a:p>
          <a:p>
            <a:r>
              <a:rPr lang="en-US" dirty="0"/>
              <a:t>Watch- Ted talks/ You tube/ University media clips</a:t>
            </a:r>
          </a:p>
          <a:p>
            <a:endParaRPr lang="en-GB" sz="1800" u="sng" dirty="0">
              <a:solidFill>
                <a:srgbClr val="0000FF"/>
              </a:solidFill>
              <a:latin typeface="Calibri" panose="020F0502020204030204" pitchFamily="34" charset="0"/>
            </a:endParaRPr>
          </a:p>
          <a:p>
            <a:pPr marL="0" indent="0">
              <a:buNone/>
            </a:pPr>
            <a:endParaRPr lang="en-GB" sz="1800" u="sng" dirty="0">
              <a:solidFill>
                <a:srgbClr val="0000FF"/>
              </a:solidFill>
              <a:latin typeface="Calibri" panose="020F0502020204030204" pitchFamily="34" charset="0"/>
            </a:endParaRPr>
          </a:p>
        </p:txBody>
      </p:sp>
      <p:pic>
        <p:nvPicPr>
          <p:cNvPr id="2050" name="Picture 2" descr="Oxplore | What's New">
            <a:extLst>
              <a:ext uri="{FF2B5EF4-FFF2-40B4-BE49-F238E27FC236}">
                <a16:creationId xmlns:a16="http://schemas.microsoft.com/office/drawing/2014/main" id="{77BE9645-BC6A-4B70-B25C-C8EE528C9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722" y="365125"/>
            <a:ext cx="3369860" cy="886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xbridge – The GSAL Journal">
            <a:extLst>
              <a:ext uri="{FF2B5EF4-FFF2-40B4-BE49-F238E27FC236}">
                <a16:creationId xmlns:a16="http://schemas.microsoft.com/office/drawing/2014/main" id="{4F001763-1FDF-44E9-83FD-CCC3B6BA4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6616" y="5266088"/>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bout the logo | University of Cambridge">
            <a:extLst>
              <a:ext uri="{FF2B5EF4-FFF2-40B4-BE49-F238E27FC236}">
                <a16:creationId xmlns:a16="http://schemas.microsoft.com/office/drawing/2014/main" id="{2E9911B4-A8AD-41FD-B985-8F7CF33192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5505" y="6018563"/>
            <a:ext cx="3038475" cy="79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2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46592" y="2961410"/>
            <a:ext cx="3773924" cy="68175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tx1">
                    <a:lumMod val="65000"/>
                    <a:lumOff val="35000"/>
                  </a:schemeClr>
                </a:solidFill>
                <a:latin typeface="Arial" charset="0"/>
                <a:ea typeface="Arial" charset="0"/>
                <a:cs typeface="Arial" charset="0"/>
              </a:rPr>
              <a:t>Higher Education events 2022</a:t>
            </a:r>
          </a:p>
        </p:txBody>
      </p:sp>
      <p:sp>
        <p:nvSpPr>
          <p:cNvPr id="7" name="Title 1"/>
          <p:cNvSpPr txBox="1">
            <a:spLocks/>
          </p:cNvSpPr>
          <p:nvPr/>
        </p:nvSpPr>
        <p:spPr>
          <a:xfrm>
            <a:off x="6746593" y="1660456"/>
            <a:ext cx="3352714" cy="12239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802E79"/>
                </a:solidFill>
                <a:latin typeface="Arial" charset="0"/>
                <a:ea typeface="Arial" charset="0"/>
                <a:cs typeface="Arial" charset="0"/>
              </a:rPr>
              <a:t>Applying to Oxford or Cambridge</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6592" y="2856296"/>
            <a:ext cx="3555648" cy="161910"/>
          </a:xfrm>
          <a:prstGeom prst="rect">
            <a:avLst/>
          </a:prstGeom>
        </p:spPr>
      </p:pic>
      <p:sp>
        <p:nvSpPr>
          <p:cNvPr id="6" name="TextBox 3"/>
          <p:cNvSpPr txBox="1"/>
          <p:nvPr/>
        </p:nvSpPr>
        <p:spPr>
          <a:xfrm>
            <a:off x="7037164" y="375462"/>
            <a:ext cx="319278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rPr>
              <a:t>Information correct as of February 2022. Please consult </a:t>
            </a:r>
            <a:r>
              <a:rPr lang="en-GB" sz="1200" b="1" dirty="0">
                <a:solidFill>
                  <a:srgbClr val="002060"/>
                </a:solidFill>
                <a:latin typeface="Arial" panose="020B0604020202020204" pitchFamily="34" charset="0"/>
                <a:cs typeface="Arial" panose="020B0604020202020204" pitchFamily="34" charset="0"/>
              </a:rPr>
              <a:t>www.study.cam.ac.uk</a:t>
            </a:r>
            <a:r>
              <a:rPr lang="en-GB" sz="1200" dirty="0">
                <a:latin typeface="Arial" panose="020B0604020202020204" pitchFamily="34" charset="0"/>
                <a:cs typeface="Arial" panose="020B0604020202020204" pitchFamily="34" charset="0"/>
              </a:rPr>
              <a:t> or </a:t>
            </a:r>
            <a:r>
              <a:rPr lang="en-GB" sz="1200" b="1" dirty="0">
                <a:solidFill>
                  <a:srgbClr val="002060"/>
                </a:solidFill>
                <a:latin typeface="Arial" panose="020B0604020202020204" pitchFamily="34" charset="0"/>
                <a:cs typeface="Arial" panose="020B0604020202020204" pitchFamily="34" charset="0"/>
              </a:rPr>
              <a:t>www.ox.ac.uk/study </a:t>
            </a:r>
            <a:r>
              <a:rPr lang="en-GB" sz="1200" dirty="0">
                <a:latin typeface="Arial" panose="020B0604020202020204" pitchFamily="34" charset="0"/>
                <a:cs typeface="Arial" panose="020B0604020202020204" pitchFamily="34" charset="0"/>
              </a:rPr>
              <a:t>for the most up to date information.</a:t>
            </a:r>
          </a:p>
        </p:txBody>
      </p:sp>
    </p:spTree>
    <p:extLst>
      <p:ext uri="{BB962C8B-B14F-4D97-AF65-F5344CB8AC3E}">
        <p14:creationId xmlns:p14="http://schemas.microsoft.com/office/powerpoint/2010/main" val="203950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3663" y="515027"/>
            <a:ext cx="5799068" cy="641698"/>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400">
                <a:solidFill>
                  <a:srgbClr val="802E79"/>
                </a:solidFill>
                <a:latin typeface="Arial" charset="0"/>
                <a:ea typeface="Arial" charset="0"/>
                <a:cs typeface="Arial" charset="0"/>
              </a:defRPr>
            </a:lvl1pPr>
          </a:lstStyle>
          <a:p>
            <a:r>
              <a:rPr lang="en-US" dirty="0"/>
              <a:t>Why Oxford or Cambridge</a:t>
            </a:r>
          </a:p>
        </p:txBody>
      </p:sp>
      <p:sp>
        <p:nvSpPr>
          <p:cNvPr id="4" name="Title 1"/>
          <p:cNvSpPr txBox="1">
            <a:spLocks/>
          </p:cNvSpPr>
          <p:nvPr/>
        </p:nvSpPr>
        <p:spPr>
          <a:xfrm>
            <a:off x="4259180" y="1329733"/>
            <a:ext cx="6115409" cy="43357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GB" altLang="en-US" sz="1800" dirty="0">
                <a:latin typeface="Arial" charset="0"/>
                <a:ea typeface="Arial" charset="0"/>
                <a:cs typeface="Arial" charset="0"/>
              </a:rPr>
              <a:t>Broad range of academic courses</a:t>
            </a:r>
          </a:p>
          <a:p>
            <a:pPr marL="285750" indent="-285750">
              <a:lnSpc>
                <a:spcPct val="150000"/>
              </a:lnSpc>
              <a:spcAft>
                <a:spcPct val="40000"/>
              </a:spcAft>
              <a:buFont typeface="Arial" panose="020B0604020202020204" pitchFamily="34" charset="0"/>
              <a:buChar char="•"/>
            </a:pPr>
            <a:r>
              <a:rPr lang="en-GB" altLang="en-US" sz="1800" dirty="0">
                <a:latin typeface="Arial" charset="0"/>
                <a:ea typeface="Arial" charset="0"/>
                <a:cs typeface="Arial" charset="0"/>
              </a:rPr>
              <a:t>World-class teaching – lectures, seminars/classes, </a:t>
            </a:r>
            <a:r>
              <a:rPr lang="en-GB" altLang="en-US" sz="1800" dirty="0" err="1">
                <a:latin typeface="Arial" charset="0"/>
                <a:ea typeface="Arial" charset="0"/>
                <a:cs typeface="Arial" charset="0"/>
              </a:rPr>
              <a:t>practicals</a:t>
            </a:r>
            <a:endParaRPr lang="en-GB" altLang="en-US" sz="1800" dirty="0">
              <a:latin typeface="Arial" charset="0"/>
              <a:ea typeface="Arial" charset="0"/>
              <a:cs typeface="Arial" charset="0"/>
            </a:endParaRPr>
          </a:p>
          <a:p>
            <a:pPr marL="285750" indent="-285750">
              <a:lnSpc>
                <a:spcPct val="150000"/>
              </a:lnSpc>
              <a:spcAft>
                <a:spcPct val="40000"/>
              </a:spcAft>
              <a:buFont typeface="Arial" panose="020B0604020202020204" pitchFamily="34" charset="0"/>
              <a:buChar char="•"/>
            </a:pPr>
            <a:r>
              <a:rPr lang="en-GB" altLang="en-US" sz="1800" dirty="0">
                <a:latin typeface="Arial" charset="0"/>
                <a:ea typeface="Arial" charset="0"/>
                <a:cs typeface="Arial" charset="0"/>
              </a:rPr>
              <a:t>Small-group teaching – tutorials/supervisions </a:t>
            </a:r>
          </a:p>
          <a:p>
            <a:pPr marL="285750" indent="-285750">
              <a:lnSpc>
                <a:spcPct val="150000"/>
              </a:lnSpc>
              <a:spcAft>
                <a:spcPct val="40000"/>
              </a:spcAft>
              <a:buFont typeface="Arial" panose="020B0604020202020204" pitchFamily="34" charset="0"/>
              <a:buChar char="•"/>
            </a:pPr>
            <a:r>
              <a:rPr lang="en-GB" altLang="en-US" sz="1800" dirty="0">
                <a:latin typeface="Arial" charset="0"/>
                <a:ea typeface="Arial" charset="0"/>
                <a:cs typeface="Arial" charset="0"/>
              </a:rPr>
              <a:t>Excellent facilities and resources</a:t>
            </a:r>
          </a:p>
          <a:p>
            <a:pPr marL="285750" indent="-285750">
              <a:lnSpc>
                <a:spcPct val="150000"/>
              </a:lnSpc>
              <a:spcAft>
                <a:spcPct val="40000"/>
              </a:spcAft>
              <a:buFont typeface="Arial" panose="020B0604020202020204" pitchFamily="34" charset="0"/>
              <a:buChar char="•"/>
            </a:pPr>
            <a:r>
              <a:rPr lang="en-GB" altLang="en-US" sz="1800" dirty="0">
                <a:latin typeface="Arial" charset="0"/>
                <a:ea typeface="Arial" charset="0"/>
                <a:cs typeface="Arial" charset="0"/>
              </a:rPr>
              <a:t>Academic, pastoral and financial support</a:t>
            </a:r>
          </a:p>
          <a:p>
            <a:pPr marL="285750" indent="-285750">
              <a:lnSpc>
                <a:spcPct val="150000"/>
              </a:lnSpc>
              <a:spcAft>
                <a:spcPct val="40000"/>
              </a:spcAft>
              <a:buFont typeface="Arial" panose="020B0604020202020204" pitchFamily="34" charset="0"/>
              <a:buChar char="•"/>
            </a:pPr>
            <a:r>
              <a:rPr lang="en-GB" altLang="en-US" sz="1800" dirty="0">
                <a:latin typeface="Arial" charset="0"/>
                <a:ea typeface="Arial" charset="0"/>
                <a:cs typeface="Arial" charset="0"/>
              </a:rPr>
              <a:t>Wide range of extra-curricular options</a:t>
            </a:r>
          </a:p>
          <a:p>
            <a:pPr marL="285750" indent="-285750">
              <a:lnSpc>
                <a:spcPct val="150000"/>
              </a:lnSpc>
              <a:spcAft>
                <a:spcPct val="40000"/>
              </a:spcAft>
              <a:buFont typeface="Arial" panose="020B0604020202020204" pitchFamily="34" charset="0"/>
              <a:buChar char="•"/>
            </a:pPr>
            <a:r>
              <a:rPr lang="en-GB" altLang="en-US" sz="1800" dirty="0">
                <a:latin typeface="Arial" charset="0"/>
                <a:ea typeface="Arial" charset="0"/>
                <a:cs typeface="Arial" charset="0"/>
              </a:rPr>
              <a:t>Excellent graduate opportunities, irrespective of degree discipline</a:t>
            </a:r>
          </a:p>
          <a:p>
            <a:pPr marL="285750" indent="-285750">
              <a:lnSpc>
                <a:spcPct val="100000"/>
              </a:lnSpc>
              <a:spcAft>
                <a:spcPct val="0"/>
              </a:spcAft>
              <a:buFont typeface="Arial" panose="020B0604020202020204" pitchFamily="34" charset="0"/>
              <a:buChar char="•"/>
            </a:pPr>
            <a:endParaRPr lang="en-GB" altLang="en-US" sz="1600" dirty="0">
              <a:latin typeface="Arial" charset="0"/>
              <a:ea typeface="Arial" charset="0"/>
              <a:cs typeface="Arial" charset="0"/>
            </a:endParaRPr>
          </a:p>
          <a:p>
            <a:pPr marL="285750" indent="-285750">
              <a:lnSpc>
                <a:spcPct val="100000"/>
              </a:lnSpc>
              <a:buFont typeface="Arial" panose="020B0604020202020204" pitchFamily="34" charset="0"/>
              <a:buChar char="•"/>
            </a:pPr>
            <a:endParaRPr lang="en-GB" sz="1600" dirty="0">
              <a:latin typeface="Arial" charset="0"/>
              <a:ea typeface="Arial" charset="0"/>
              <a:cs typeface="Arial" charset="0"/>
            </a:endParaRPr>
          </a:p>
          <a:p>
            <a:pPr marL="285750" indent="-285750">
              <a:lnSpc>
                <a:spcPct val="150000"/>
              </a:lnSpc>
              <a:buFont typeface="Arial" charset="0"/>
              <a:buChar char="•"/>
            </a:pPr>
            <a:endParaRPr lang="en-US" sz="1600" dirty="0">
              <a:latin typeface="Arial" charset="0"/>
              <a:ea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43144" y="2906739"/>
            <a:ext cx="1940734" cy="1404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43145" y="1329732"/>
            <a:ext cx="1924101" cy="1404000"/>
          </a:xfrm>
          <a:prstGeom prst="rect">
            <a:avLst/>
          </a:prstGeom>
          <a:ln w="12700">
            <a:noFill/>
          </a:ln>
          <a:effectLst>
            <a:outerShdw blurRad="50800" dist="38100" dir="8100000" algn="tr" rotWithShape="0">
              <a:prstClr val="black">
                <a:alpha val="40000"/>
              </a:prstClr>
            </a:outerShdw>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843736" y="4483746"/>
            <a:ext cx="1940143" cy="1404000"/>
          </a:xfrm>
          <a:prstGeom prst="rect">
            <a:avLst/>
          </a:prstGeom>
        </p:spPr>
      </p:pic>
    </p:spTree>
    <p:extLst>
      <p:ext uri="{BB962C8B-B14F-4D97-AF65-F5344CB8AC3E}">
        <p14:creationId xmlns:p14="http://schemas.microsoft.com/office/powerpoint/2010/main" val="237640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0147" y="519231"/>
            <a:ext cx="6294471" cy="641698"/>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400">
                <a:solidFill>
                  <a:srgbClr val="802E79"/>
                </a:solidFill>
                <a:latin typeface="Arial" charset="0"/>
                <a:ea typeface="Arial" charset="0"/>
                <a:cs typeface="Arial" charset="0"/>
              </a:defRPr>
            </a:lvl1pPr>
          </a:lstStyle>
          <a:p>
            <a:r>
              <a:rPr lang="en-US" dirty="0"/>
              <a:t>Universities and departments</a:t>
            </a:r>
          </a:p>
        </p:txBody>
      </p:sp>
      <p:sp>
        <p:nvSpPr>
          <p:cNvPr id="4" name="Title 1"/>
          <p:cNvSpPr txBox="1">
            <a:spLocks/>
          </p:cNvSpPr>
          <p:nvPr/>
        </p:nvSpPr>
        <p:spPr>
          <a:xfrm>
            <a:off x="1800148" y="1440317"/>
            <a:ext cx="5917619" cy="424706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ct val="0"/>
              </a:spcAft>
              <a:defRPr/>
            </a:pPr>
            <a:r>
              <a:rPr lang="en-GB" altLang="en-US" sz="2000" dirty="0">
                <a:solidFill>
                  <a:srgbClr val="802E79"/>
                </a:solidFill>
                <a:latin typeface="Arial" charset="0"/>
                <a:ea typeface="Arial" charset="0"/>
                <a:cs typeface="Arial" charset="0"/>
              </a:rPr>
              <a:t>As a student, you’re a member of the University, a department AND a College.</a:t>
            </a:r>
          </a:p>
          <a:p>
            <a:pPr>
              <a:lnSpc>
                <a:spcPct val="150000"/>
              </a:lnSpc>
            </a:pPr>
            <a:endParaRPr lang="en-GB" sz="2000" dirty="0">
              <a:latin typeface="Arial" charset="0"/>
              <a:ea typeface="Arial" charset="0"/>
              <a:cs typeface="Arial" charset="0"/>
            </a:endParaRPr>
          </a:p>
          <a:p>
            <a:pPr marL="285750" indent="-285750">
              <a:lnSpc>
                <a:spcPct val="150000"/>
              </a:lnSpc>
              <a:spcAft>
                <a:spcPct val="40000"/>
              </a:spcAft>
              <a:buFont typeface="Arial" panose="020B0604020202020204" pitchFamily="34" charset="0"/>
              <a:buChar char="•"/>
              <a:defRPr/>
            </a:pPr>
            <a:r>
              <a:rPr lang="en-GB" altLang="en-US" sz="2000" dirty="0">
                <a:latin typeface="Arial" charset="0"/>
                <a:ea typeface="Arial" charset="0"/>
                <a:cs typeface="Arial" charset="0"/>
              </a:rPr>
              <a:t>Course content </a:t>
            </a:r>
          </a:p>
          <a:p>
            <a:pPr marL="285750" indent="-285750">
              <a:lnSpc>
                <a:spcPct val="150000"/>
              </a:lnSpc>
              <a:spcAft>
                <a:spcPct val="40000"/>
              </a:spcAft>
              <a:buFont typeface="Arial" panose="020B0604020202020204" pitchFamily="34" charset="0"/>
              <a:buChar char="•"/>
              <a:defRPr/>
            </a:pPr>
            <a:r>
              <a:rPr lang="en-GB" altLang="en-US" sz="2000" dirty="0">
                <a:latin typeface="Arial" charset="0"/>
                <a:ea typeface="Arial" charset="0"/>
                <a:cs typeface="Arial" charset="0"/>
              </a:rPr>
              <a:t>Lectures, seminars, </a:t>
            </a:r>
            <a:r>
              <a:rPr lang="en-GB" altLang="en-US" sz="2000" dirty="0" err="1">
                <a:latin typeface="Arial" charset="0"/>
                <a:ea typeface="Arial" charset="0"/>
                <a:cs typeface="Arial" charset="0"/>
              </a:rPr>
              <a:t>practicals</a:t>
            </a:r>
            <a:r>
              <a:rPr lang="en-GB" altLang="en-US" sz="2000" dirty="0">
                <a:latin typeface="Arial" charset="0"/>
                <a:ea typeface="Arial" charset="0"/>
                <a:cs typeface="Arial" charset="0"/>
              </a:rPr>
              <a:t> and projects</a:t>
            </a:r>
          </a:p>
          <a:p>
            <a:pPr marL="285750" indent="-285750">
              <a:lnSpc>
                <a:spcPct val="150000"/>
              </a:lnSpc>
              <a:spcAft>
                <a:spcPct val="40000"/>
              </a:spcAft>
              <a:buFont typeface="Arial" panose="020B0604020202020204" pitchFamily="34" charset="0"/>
              <a:buChar char="•"/>
              <a:defRPr/>
            </a:pPr>
            <a:r>
              <a:rPr lang="en-GB" altLang="en-US" sz="2000" dirty="0">
                <a:latin typeface="Arial" charset="0"/>
                <a:ea typeface="Arial" charset="0"/>
                <a:cs typeface="Arial" charset="0"/>
              </a:rPr>
              <a:t>Assessments and exams </a:t>
            </a:r>
          </a:p>
          <a:p>
            <a:pPr marL="285750" indent="-285750">
              <a:lnSpc>
                <a:spcPct val="150000"/>
              </a:lnSpc>
              <a:spcAft>
                <a:spcPct val="40000"/>
              </a:spcAft>
              <a:buFont typeface="Arial" panose="020B0604020202020204" pitchFamily="34" charset="0"/>
              <a:buChar char="•"/>
              <a:defRPr/>
            </a:pPr>
            <a:r>
              <a:rPr lang="en-GB" altLang="en-US" sz="2000" dirty="0">
                <a:latin typeface="Arial" charset="0"/>
                <a:ea typeface="Arial" charset="0"/>
                <a:cs typeface="Arial" charset="0"/>
              </a:rPr>
              <a:t>Award degrees</a:t>
            </a:r>
          </a:p>
          <a:p>
            <a:pPr marL="285750" indent="-285750">
              <a:lnSpc>
                <a:spcPct val="150000"/>
              </a:lnSpc>
              <a:spcAft>
                <a:spcPct val="40000"/>
              </a:spcAft>
              <a:buFont typeface="Arial" panose="020B0604020202020204" pitchFamily="34" charset="0"/>
              <a:buChar char="•"/>
              <a:defRPr/>
            </a:pPr>
            <a:r>
              <a:rPr lang="en-GB" altLang="en-US" sz="2000" dirty="0">
                <a:latin typeface="Arial" charset="0"/>
                <a:ea typeface="Arial" charset="0"/>
                <a:cs typeface="Arial" charset="0"/>
              </a:rPr>
              <a:t>University student services</a:t>
            </a:r>
          </a:p>
          <a:p>
            <a:pPr marL="285750" indent="-285750">
              <a:lnSpc>
                <a:spcPct val="150000"/>
              </a:lnSpc>
              <a:buFont typeface="Arial" charset="0"/>
              <a:buChar char="•"/>
            </a:pPr>
            <a:endParaRPr lang="en-US" sz="1600" dirty="0">
              <a:latin typeface="Arial" charset="0"/>
              <a:ea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70092" y="738316"/>
            <a:ext cx="2103370" cy="140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90147" y="2361401"/>
            <a:ext cx="2097333" cy="14040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890146" y="3984486"/>
            <a:ext cx="2127446" cy="1524000"/>
          </a:xfrm>
          <a:prstGeom prst="rect">
            <a:avLst/>
          </a:prstGeom>
        </p:spPr>
      </p:pic>
    </p:spTree>
    <p:extLst>
      <p:ext uri="{BB962C8B-B14F-4D97-AF65-F5344CB8AC3E}">
        <p14:creationId xmlns:p14="http://schemas.microsoft.com/office/powerpoint/2010/main" val="254532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0148" y="556382"/>
            <a:ext cx="5058949" cy="641698"/>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400">
                <a:solidFill>
                  <a:srgbClr val="802E79"/>
                </a:solidFill>
                <a:latin typeface="Arial" charset="0"/>
                <a:ea typeface="Arial" charset="0"/>
                <a:cs typeface="Arial" charset="0"/>
              </a:defRPr>
            </a:lvl1pPr>
          </a:lstStyle>
          <a:p>
            <a:r>
              <a:rPr lang="en-US" dirty="0"/>
              <a:t>Colleges</a:t>
            </a:r>
          </a:p>
        </p:txBody>
      </p:sp>
      <p:sp>
        <p:nvSpPr>
          <p:cNvPr id="4" name="Title 1"/>
          <p:cNvSpPr txBox="1">
            <a:spLocks/>
          </p:cNvSpPr>
          <p:nvPr/>
        </p:nvSpPr>
        <p:spPr>
          <a:xfrm>
            <a:off x="1800148" y="1490842"/>
            <a:ext cx="5745091" cy="40285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altLang="en-US" sz="2000" dirty="0">
                <a:solidFill>
                  <a:srgbClr val="802E79"/>
                </a:solidFill>
                <a:latin typeface="Arial" charset="0"/>
                <a:ea typeface="Arial" charset="0"/>
                <a:cs typeface="Arial" charset="0"/>
              </a:rPr>
              <a:t>A College is like a mini campus, providing a base for students. When considering Colleges, think about where you’d like to live – open application if you don’t mind.</a:t>
            </a:r>
          </a:p>
          <a:p>
            <a:pPr>
              <a:lnSpc>
                <a:spcPct val="110000"/>
              </a:lnSpc>
            </a:pPr>
            <a:endParaRPr lang="en-GB" altLang="en-US" sz="1800" dirty="0">
              <a:solidFill>
                <a:srgbClr val="802E79"/>
              </a:solidFill>
              <a:latin typeface="Arial" charset="0"/>
              <a:ea typeface="Arial" charset="0"/>
              <a:cs typeface="Arial" charset="0"/>
            </a:endParaRPr>
          </a:p>
          <a:p>
            <a:pPr marL="342900" indent="-342900">
              <a:lnSpc>
                <a:spcPct val="110000"/>
              </a:lnSpc>
              <a:spcAft>
                <a:spcPct val="40000"/>
              </a:spcAft>
              <a:buFont typeface="Arial" pitchFamily="34" charset="0"/>
              <a:buChar char="•"/>
              <a:defRPr/>
            </a:pPr>
            <a:r>
              <a:rPr lang="en-GB" altLang="en-US" sz="2000" dirty="0">
                <a:latin typeface="Arial" charset="0"/>
                <a:ea typeface="Arial" charset="0"/>
                <a:cs typeface="Arial" charset="0"/>
              </a:rPr>
              <a:t>Admit students </a:t>
            </a:r>
          </a:p>
          <a:p>
            <a:pPr marL="342900" indent="-342900">
              <a:lnSpc>
                <a:spcPct val="110000"/>
              </a:lnSpc>
              <a:spcAft>
                <a:spcPct val="40000"/>
              </a:spcAft>
              <a:buFont typeface="Arial" pitchFamily="34" charset="0"/>
              <a:buChar char="•"/>
              <a:defRPr/>
            </a:pPr>
            <a:r>
              <a:rPr lang="en-GB" altLang="en-US" sz="2000" dirty="0">
                <a:latin typeface="Arial" charset="0"/>
                <a:ea typeface="Arial" charset="0"/>
                <a:cs typeface="Arial" charset="0"/>
              </a:rPr>
              <a:t>Academic and pastoral care</a:t>
            </a:r>
          </a:p>
          <a:p>
            <a:pPr marL="342900" indent="-342900">
              <a:lnSpc>
                <a:spcPct val="110000"/>
              </a:lnSpc>
              <a:spcAft>
                <a:spcPct val="40000"/>
              </a:spcAft>
              <a:buFont typeface="Arial" pitchFamily="34" charset="0"/>
              <a:buChar char="•"/>
              <a:defRPr/>
            </a:pPr>
            <a:r>
              <a:rPr lang="en-GB" altLang="en-US" sz="2000" dirty="0">
                <a:latin typeface="Arial" charset="0"/>
                <a:ea typeface="Arial" charset="0"/>
                <a:cs typeface="Arial" charset="0"/>
              </a:rPr>
              <a:t>Accommodation, dining and recreation</a:t>
            </a:r>
          </a:p>
          <a:p>
            <a:pPr marL="342900" indent="-342900">
              <a:lnSpc>
                <a:spcPct val="110000"/>
              </a:lnSpc>
              <a:spcAft>
                <a:spcPct val="40000"/>
              </a:spcAft>
              <a:buFont typeface="Arial" pitchFamily="34" charset="0"/>
              <a:buChar char="•"/>
              <a:defRPr/>
            </a:pPr>
            <a:r>
              <a:rPr lang="en-GB" altLang="en-US" sz="2000" dirty="0">
                <a:latin typeface="Arial" charset="0"/>
                <a:ea typeface="Arial" charset="0"/>
                <a:cs typeface="Arial" charset="0"/>
              </a:rPr>
              <a:t>Organise small-group teaching</a:t>
            </a:r>
          </a:p>
          <a:p>
            <a:pPr marL="342900" indent="-342900">
              <a:lnSpc>
                <a:spcPct val="110000"/>
              </a:lnSpc>
              <a:spcAft>
                <a:spcPct val="40000"/>
              </a:spcAft>
              <a:buFont typeface="Arial" pitchFamily="34" charset="0"/>
              <a:buChar char="•"/>
              <a:defRPr/>
            </a:pPr>
            <a:r>
              <a:rPr lang="en-GB" altLang="en-US" sz="2000" dirty="0">
                <a:latin typeface="Arial" charset="0"/>
                <a:ea typeface="Arial" charset="0"/>
                <a:cs typeface="Arial" charset="0"/>
              </a:rPr>
              <a:t>Facilities for academic study</a:t>
            </a:r>
          </a:p>
          <a:p>
            <a:pPr>
              <a:lnSpc>
                <a:spcPct val="110000"/>
              </a:lnSpc>
            </a:pPr>
            <a:endParaRPr lang="en-GB" altLang="en-US" sz="1600" dirty="0">
              <a:solidFill>
                <a:srgbClr val="802E79"/>
              </a:solidFill>
              <a:latin typeface="Arial" charset="0"/>
              <a:ea typeface="Arial" charset="0"/>
              <a:cs typeface="Arial" charset="0"/>
            </a:endParaRPr>
          </a:p>
          <a:p>
            <a:pPr>
              <a:lnSpc>
                <a:spcPct val="110000"/>
              </a:lnSpc>
            </a:pPr>
            <a:endParaRPr lang="en-GB" sz="1600" dirty="0">
              <a:solidFill>
                <a:srgbClr val="802E79"/>
              </a:solidFill>
              <a:latin typeface="Arial" charset="0"/>
              <a:ea typeface="Arial" charset="0"/>
              <a:cs typeface="Arial" charset="0"/>
            </a:endParaRPr>
          </a:p>
          <a:p>
            <a:pPr marL="285750" indent="-285750">
              <a:lnSpc>
                <a:spcPct val="110000"/>
              </a:lnSpc>
              <a:buFont typeface="Arial" charset="0"/>
              <a:buChar char="•"/>
            </a:pPr>
            <a:endParaRPr lang="en-US" sz="1600" dirty="0">
              <a:latin typeface="Arial" charset="0"/>
              <a:ea typeface="Arial" charset="0"/>
              <a:cs typeface="Arial"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b="-764"/>
          <a:stretch/>
        </p:blipFill>
        <p:spPr>
          <a:xfrm>
            <a:off x="7684831" y="789024"/>
            <a:ext cx="2241960" cy="14036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84831" y="4024550"/>
            <a:ext cx="2241960" cy="149580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84832" y="2420851"/>
            <a:ext cx="2248749" cy="1375508"/>
          </a:xfrm>
          <a:prstGeom prst="rect">
            <a:avLst/>
          </a:prstGeom>
        </p:spPr>
      </p:pic>
    </p:spTree>
    <p:extLst>
      <p:ext uri="{BB962C8B-B14F-4D97-AF65-F5344CB8AC3E}">
        <p14:creationId xmlns:p14="http://schemas.microsoft.com/office/powerpoint/2010/main" val="190986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0148" y="323215"/>
            <a:ext cx="5058949" cy="641698"/>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400">
                <a:solidFill>
                  <a:srgbClr val="802E79"/>
                </a:solidFill>
                <a:latin typeface="Arial" charset="0"/>
                <a:ea typeface="Arial" charset="0"/>
                <a:cs typeface="Arial" charset="0"/>
              </a:defRPr>
            </a:lvl1pPr>
          </a:lstStyle>
          <a:p>
            <a:r>
              <a:rPr lang="en-US" dirty="0"/>
              <a:t>What are we looking for?</a:t>
            </a:r>
          </a:p>
        </p:txBody>
      </p:sp>
      <p:sp>
        <p:nvSpPr>
          <p:cNvPr id="4" name="Title 1"/>
          <p:cNvSpPr txBox="1">
            <a:spLocks/>
          </p:cNvSpPr>
          <p:nvPr/>
        </p:nvSpPr>
        <p:spPr>
          <a:xfrm>
            <a:off x="5445044" y="556383"/>
            <a:ext cx="5222957" cy="44160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GB" altLang="en-US" sz="2000" dirty="0">
              <a:solidFill>
                <a:srgbClr val="802E79"/>
              </a:solidFill>
              <a:latin typeface="Arial" charset="0"/>
              <a:ea typeface="Arial" charset="0"/>
              <a:cs typeface="Arial" charset="0"/>
            </a:endParaRPr>
          </a:p>
          <a:p>
            <a:pPr marL="342900" indent="-342900">
              <a:lnSpc>
                <a:spcPct val="150000"/>
              </a:lnSpc>
              <a:spcAft>
                <a:spcPct val="40000"/>
              </a:spcAft>
              <a:buFont typeface="Arial" pitchFamily="34" charset="0"/>
              <a:buChar char="•"/>
              <a:defRPr/>
            </a:pPr>
            <a:r>
              <a:rPr lang="en-GB" altLang="en-US" sz="2000" dirty="0">
                <a:latin typeface="Arial"/>
                <a:ea typeface="Arial" charset="0"/>
                <a:cs typeface="Arial"/>
              </a:rPr>
              <a:t>Academic ability and potential</a:t>
            </a:r>
          </a:p>
          <a:p>
            <a:pPr marL="342900" indent="-342900">
              <a:lnSpc>
                <a:spcPct val="150000"/>
              </a:lnSpc>
              <a:spcAft>
                <a:spcPct val="40000"/>
              </a:spcAft>
              <a:buFont typeface="Arial" pitchFamily="34" charset="0"/>
              <a:buChar char="•"/>
              <a:defRPr/>
            </a:pPr>
            <a:r>
              <a:rPr lang="en-GB" altLang="en-US" sz="2000" dirty="0">
                <a:latin typeface="Arial" charset="0"/>
                <a:ea typeface="Arial" charset="0"/>
                <a:cs typeface="Arial" charset="0"/>
              </a:rPr>
              <a:t>Satisfy any subject requirements</a:t>
            </a:r>
          </a:p>
          <a:p>
            <a:pPr marL="342900" indent="-342900">
              <a:lnSpc>
                <a:spcPct val="150000"/>
              </a:lnSpc>
              <a:spcAft>
                <a:spcPct val="40000"/>
              </a:spcAft>
              <a:buFont typeface="Arial" pitchFamily="34" charset="0"/>
              <a:buChar char="•"/>
              <a:defRPr/>
            </a:pPr>
            <a:r>
              <a:rPr lang="en-GB" altLang="en-US" sz="2000" dirty="0">
                <a:latin typeface="Arial" charset="0"/>
                <a:ea typeface="Arial" charset="0"/>
                <a:cs typeface="Arial" charset="0"/>
              </a:rPr>
              <a:t>Genuine subject interest – motivation </a:t>
            </a:r>
            <a:br>
              <a:rPr lang="en-GB" altLang="en-US" sz="2000" dirty="0">
                <a:latin typeface="Arial" charset="0"/>
                <a:ea typeface="Arial" charset="0"/>
                <a:cs typeface="Arial" charset="0"/>
              </a:rPr>
            </a:br>
            <a:r>
              <a:rPr lang="en-GB" altLang="en-US" sz="2000" dirty="0">
                <a:latin typeface="Arial" charset="0"/>
                <a:ea typeface="Arial" charset="0"/>
                <a:cs typeface="Arial" charset="0"/>
              </a:rPr>
              <a:t>and enthusiasm</a:t>
            </a:r>
          </a:p>
          <a:p>
            <a:pPr marL="342900" indent="-342900">
              <a:lnSpc>
                <a:spcPct val="150000"/>
              </a:lnSpc>
              <a:spcAft>
                <a:spcPct val="40000"/>
              </a:spcAft>
              <a:buFont typeface="Arial" pitchFamily="34" charset="0"/>
              <a:buChar char="•"/>
              <a:defRPr/>
            </a:pPr>
            <a:r>
              <a:rPr lang="en-GB" altLang="en-US" sz="2000" dirty="0">
                <a:latin typeface="Arial" charset="0"/>
                <a:ea typeface="Arial" charset="0"/>
                <a:cs typeface="Arial" charset="0"/>
              </a:rPr>
              <a:t>Good ‘fit’ between applicant and </a:t>
            </a:r>
            <a:br>
              <a:rPr lang="en-GB" altLang="en-US" sz="2000" dirty="0">
                <a:latin typeface="Arial" charset="0"/>
                <a:ea typeface="Arial" charset="0"/>
                <a:cs typeface="Arial" charset="0"/>
              </a:rPr>
            </a:br>
            <a:r>
              <a:rPr lang="en-GB" altLang="en-US" sz="2000" dirty="0">
                <a:latin typeface="Arial" charset="0"/>
                <a:ea typeface="Arial" charset="0"/>
                <a:cs typeface="Arial" charset="0"/>
              </a:rPr>
              <a:t>course</a:t>
            </a:r>
          </a:p>
          <a:p>
            <a:pPr marL="342900" indent="-342900">
              <a:lnSpc>
                <a:spcPct val="150000"/>
              </a:lnSpc>
              <a:spcAft>
                <a:spcPct val="40000"/>
              </a:spcAft>
              <a:buFont typeface="Arial" pitchFamily="34" charset="0"/>
              <a:buChar char="•"/>
              <a:defRPr/>
            </a:pPr>
            <a:r>
              <a:rPr lang="en-GB" altLang="en-US" sz="2000" dirty="0">
                <a:latin typeface="Arial" charset="0"/>
                <a:ea typeface="Arial" charset="0"/>
                <a:cs typeface="Arial" charset="0"/>
              </a:rPr>
              <a:t>Vocational commitment (where appropriate)</a:t>
            </a:r>
          </a:p>
          <a:p>
            <a:pPr marL="342900" indent="-342900">
              <a:lnSpc>
                <a:spcPct val="150000"/>
              </a:lnSpc>
              <a:spcAft>
                <a:spcPct val="40000"/>
              </a:spcAft>
              <a:buFont typeface="Arial" pitchFamily="34" charset="0"/>
              <a:buChar char="•"/>
              <a:defRPr/>
            </a:pPr>
            <a:r>
              <a:rPr lang="en-GB" altLang="en-US" sz="2000" dirty="0">
                <a:latin typeface="Arial" charset="0"/>
                <a:ea typeface="Arial" charset="0"/>
                <a:cs typeface="Arial" charset="0"/>
              </a:rPr>
              <a:t>Assess applications holistically</a:t>
            </a:r>
          </a:p>
          <a:p>
            <a:pPr>
              <a:lnSpc>
                <a:spcPct val="150000"/>
              </a:lnSpc>
            </a:pPr>
            <a:endParaRPr lang="en-GB" altLang="en-US" sz="2000" dirty="0">
              <a:solidFill>
                <a:srgbClr val="802E79"/>
              </a:solidFill>
              <a:latin typeface="Arial" charset="0"/>
              <a:ea typeface="Arial" charset="0"/>
              <a:cs typeface="Arial" charset="0"/>
            </a:endParaRPr>
          </a:p>
          <a:p>
            <a:pPr>
              <a:lnSpc>
                <a:spcPct val="150000"/>
              </a:lnSpc>
            </a:pPr>
            <a:endParaRPr lang="en-GB" sz="2000" dirty="0">
              <a:solidFill>
                <a:srgbClr val="802E79"/>
              </a:solidFill>
              <a:latin typeface="Arial" charset="0"/>
              <a:ea typeface="Arial" charset="0"/>
              <a:cs typeface="Arial" charset="0"/>
            </a:endParaRPr>
          </a:p>
          <a:p>
            <a:pPr marL="285750" indent="-285750">
              <a:lnSpc>
                <a:spcPct val="150000"/>
              </a:lnSpc>
              <a:buFont typeface="Arial" charset="0"/>
              <a:buChar char="•"/>
            </a:pPr>
            <a:endParaRPr lang="en-US" sz="20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0148" y="1373445"/>
            <a:ext cx="3085620" cy="205868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00147" y="3712309"/>
            <a:ext cx="3075672" cy="2056623"/>
          </a:xfrm>
          <a:prstGeom prst="rect">
            <a:avLst/>
          </a:prstGeom>
        </p:spPr>
      </p:pic>
    </p:spTree>
    <p:extLst>
      <p:ext uri="{BB962C8B-B14F-4D97-AF65-F5344CB8AC3E}">
        <p14:creationId xmlns:p14="http://schemas.microsoft.com/office/powerpoint/2010/main" val="384193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74358" y="1892619"/>
            <a:ext cx="1963082" cy="1341236"/>
          </a:xfrm>
          <a:prstGeom prst="rect">
            <a:avLst/>
          </a:prstGeom>
        </p:spPr>
      </p:pic>
      <p:grpSp>
        <p:nvGrpSpPr>
          <p:cNvPr id="7" name="Group 6"/>
          <p:cNvGrpSpPr/>
          <p:nvPr/>
        </p:nvGrpSpPr>
        <p:grpSpPr>
          <a:xfrm>
            <a:off x="1842501" y="1892766"/>
            <a:ext cx="8489303" cy="3415902"/>
            <a:chOff x="275368" y="1878389"/>
            <a:chExt cx="8489303" cy="3415902"/>
          </a:xfrm>
        </p:grpSpPr>
        <p:pic>
          <p:nvPicPr>
            <p:cNvPr id="8" name="Picture 7" descr="Grey rectang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567864" y="1585894"/>
              <a:ext cx="1315370" cy="1900360"/>
            </a:xfrm>
            <a:prstGeom prst="rect">
              <a:avLst/>
            </a:prstGeom>
          </p:spPr>
        </p:pic>
        <p:sp>
          <p:nvSpPr>
            <p:cNvPr id="10" name="Title 1"/>
            <p:cNvSpPr txBox="1">
              <a:spLocks/>
            </p:cNvSpPr>
            <p:nvPr/>
          </p:nvSpPr>
          <p:spPr>
            <a:xfrm>
              <a:off x="596133" y="1989446"/>
              <a:ext cx="925106" cy="7623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802E79"/>
                  </a:solidFill>
                  <a:latin typeface="Arial" charset="0"/>
                  <a:ea typeface="Arial" charset="0"/>
                  <a:cs typeface="Arial" charset="0"/>
                </a:rPr>
                <a:t>Choose your course</a:t>
              </a: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377" y="2015334"/>
              <a:ext cx="216071" cy="216071"/>
            </a:xfrm>
            <a:prstGeom prst="rect">
              <a:avLst/>
            </a:prstGeom>
            <a:noFill/>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24084">
              <a:off x="1237515" y="2460423"/>
              <a:ext cx="1324782" cy="1013283"/>
            </a:xfrm>
            <a:prstGeom prst="rect">
              <a:avLst/>
            </a:prstGeom>
          </p:spPr>
        </p:pic>
        <p:pic>
          <p:nvPicPr>
            <p:cNvPr id="13" name="Picture 12" descr="Grey rectang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2772071" y="1580392"/>
              <a:ext cx="1340117" cy="1936113"/>
            </a:xfrm>
            <a:prstGeom prst="rect">
              <a:avLst/>
            </a:prstGeom>
            <a:noFill/>
            <a:ln>
              <a:noFill/>
            </a:ln>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75669" y="2611042"/>
              <a:ext cx="1560314" cy="791925"/>
            </a:xfrm>
            <a:prstGeom prst="rect">
              <a:avLst/>
            </a:prstGeom>
          </p:spPr>
        </p:pic>
        <p:sp>
          <p:nvSpPr>
            <p:cNvPr id="15" name="Title 1"/>
            <p:cNvSpPr txBox="1">
              <a:spLocks/>
            </p:cNvSpPr>
            <p:nvPr/>
          </p:nvSpPr>
          <p:spPr>
            <a:xfrm>
              <a:off x="2821499" y="1982364"/>
              <a:ext cx="1490849" cy="7062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rgbClr val="802E79"/>
                  </a:solidFill>
                  <a:latin typeface="Arial" charset="0"/>
                  <a:ea typeface="Arial" charset="0"/>
                  <a:cs typeface="Arial" charset="0"/>
                </a:rPr>
                <a:t>Choose a College or open application</a:t>
              </a:r>
            </a:p>
          </p:txBody>
        </p:sp>
        <p:pic>
          <p:nvPicPr>
            <p:cNvPr id="16" name="Picture 1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614773" y="2011148"/>
              <a:ext cx="214266" cy="220389"/>
            </a:xfrm>
            <a:prstGeom prst="rect">
              <a:avLst/>
            </a:prstGeom>
            <a:noFill/>
            <a:ln>
              <a:noFill/>
            </a:ln>
          </p:spPr>
        </p:pic>
        <p:pic>
          <p:nvPicPr>
            <p:cNvPr id="17" name="Picture 16" descr="Grey rectang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4994561" y="1592735"/>
              <a:ext cx="1330019" cy="1921524"/>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9504664">
              <a:off x="5012020" y="2015941"/>
              <a:ext cx="1112842" cy="1795747"/>
            </a:xfrm>
            <a:prstGeom prst="rect">
              <a:avLst/>
            </a:prstGeom>
          </p:spPr>
        </p:pic>
        <p:sp>
          <p:nvSpPr>
            <p:cNvPr id="19" name="Title 1"/>
            <p:cNvSpPr txBox="1">
              <a:spLocks/>
            </p:cNvSpPr>
            <p:nvPr/>
          </p:nvSpPr>
          <p:spPr>
            <a:xfrm>
              <a:off x="5028833" y="1988285"/>
              <a:ext cx="1591500" cy="7009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rgbClr val="802E79"/>
                  </a:solidFill>
                  <a:latin typeface="Arial" charset="0"/>
                  <a:ea typeface="Arial" charset="0"/>
                  <a:cs typeface="Arial" charset="0"/>
                </a:rPr>
                <a:t>Check admission assessment/ test registration deadlines </a:t>
              </a:r>
              <a:br>
                <a:rPr lang="en-US" sz="1300" b="1" dirty="0">
                  <a:solidFill>
                    <a:srgbClr val="802E79"/>
                  </a:solidFill>
                  <a:latin typeface="Arial" charset="0"/>
                  <a:ea typeface="Arial" charset="0"/>
                  <a:cs typeface="Arial" charset="0"/>
                </a:rPr>
              </a:br>
              <a:endParaRPr lang="en-US" sz="1300" b="1" dirty="0">
                <a:solidFill>
                  <a:srgbClr val="802E79"/>
                </a:solidFill>
                <a:latin typeface="Arial" charset="0"/>
                <a:ea typeface="Arial" charset="0"/>
                <a:cs typeface="Arial"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819839" y="2018765"/>
              <a:ext cx="208994" cy="208994"/>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827482" y="2446359"/>
              <a:ext cx="900785" cy="956751"/>
            </a:xfrm>
            <a:prstGeom prst="rect">
              <a:avLst/>
            </a:prstGeom>
          </p:spPr>
        </p:pic>
        <p:sp>
          <p:nvSpPr>
            <p:cNvPr id="22" name="Title 1"/>
            <p:cNvSpPr txBox="1">
              <a:spLocks/>
            </p:cNvSpPr>
            <p:nvPr/>
          </p:nvSpPr>
          <p:spPr>
            <a:xfrm>
              <a:off x="7250913" y="1997755"/>
              <a:ext cx="1513758" cy="781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latin typeface="Arial" charset="0"/>
                  <a:ea typeface="Arial" charset="0"/>
                  <a:cs typeface="Arial" charset="0"/>
                </a:rPr>
                <a:t>UCAS application</a:t>
              </a:r>
            </a:p>
          </p:txBody>
        </p:sp>
        <p:pic>
          <p:nvPicPr>
            <p:cNvPr id="23" name="Picture 2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017439" y="2007879"/>
              <a:ext cx="215808" cy="215808"/>
            </a:xfrm>
            <a:prstGeom prst="rect">
              <a:avLst/>
            </a:prstGeom>
          </p:spPr>
        </p:pic>
        <p:pic>
          <p:nvPicPr>
            <p:cNvPr id="24" name="Picture 23" descr="Grey rectang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565004" y="3308804"/>
              <a:ext cx="1302511" cy="1881783"/>
            </a:xfrm>
            <a:prstGeom prst="rect">
              <a:avLst/>
            </a:prstGeom>
          </p:spPr>
        </p:pic>
        <p:sp>
          <p:nvSpPr>
            <p:cNvPr id="25" name="Title 1"/>
            <p:cNvSpPr txBox="1">
              <a:spLocks/>
            </p:cNvSpPr>
            <p:nvPr/>
          </p:nvSpPr>
          <p:spPr>
            <a:xfrm>
              <a:off x="638001" y="3697681"/>
              <a:ext cx="1506472" cy="6360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rgbClr val="802E79"/>
                  </a:solidFill>
                  <a:latin typeface="Arial"/>
                  <a:ea typeface="Arial" charset="0"/>
                  <a:cs typeface="Arial"/>
                </a:rPr>
                <a:t>Additional application forms - Cambridge only</a:t>
              </a:r>
            </a:p>
          </p:txBody>
        </p:sp>
        <p:pic>
          <p:nvPicPr>
            <p:cNvPr id="26" name="Picture 2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00601" y="3718615"/>
              <a:ext cx="218802" cy="224881"/>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98196" y="4568776"/>
              <a:ext cx="948549" cy="725515"/>
            </a:xfrm>
            <a:prstGeom prst="rect">
              <a:avLst/>
            </a:prstGeom>
          </p:spPr>
        </p:pic>
        <p:pic>
          <p:nvPicPr>
            <p:cNvPr id="28" name="Picture 27" descr="Grey rectang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2713112" y="3351959"/>
              <a:ext cx="1380126" cy="1902376"/>
            </a:xfrm>
            <a:prstGeom prst="rect">
              <a:avLst/>
            </a:prstGeom>
          </p:spPr>
        </p:pic>
        <p:sp>
          <p:nvSpPr>
            <p:cNvPr id="29" name="Title 1"/>
            <p:cNvSpPr txBox="1">
              <a:spLocks/>
            </p:cNvSpPr>
            <p:nvPr/>
          </p:nvSpPr>
          <p:spPr>
            <a:xfrm>
              <a:off x="2818142" y="3747038"/>
              <a:ext cx="1528634" cy="770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rgbClr val="802E79"/>
                  </a:solidFill>
                  <a:latin typeface="Arial" charset="0"/>
                  <a:ea typeface="Arial" charset="0"/>
                  <a:cs typeface="Arial" charset="0"/>
                </a:rPr>
                <a:t>Submit written work and/or take admission assessment/ test</a:t>
              </a:r>
            </a:p>
          </p:txBody>
        </p:sp>
        <p:pic>
          <p:nvPicPr>
            <p:cNvPr id="30" name="Picture 29"/>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589781" y="3733257"/>
              <a:ext cx="219813" cy="225920"/>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364442">
              <a:off x="2672984" y="4666884"/>
              <a:ext cx="1486771" cy="445551"/>
            </a:xfrm>
            <a:prstGeom prst="rect">
              <a:avLst/>
            </a:prstGeom>
          </p:spPr>
        </p:pic>
        <p:pic>
          <p:nvPicPr>
            <p:cNvPr id="32" name="Picture 31" descr="Grey rectang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4961184" y="3306191"/>
              <a:ext cx="1380124" cy="1993911"/>
            </a:xfrm>
            <a:prstGeom prst="rect">
              <a:avLst/>
            </a:prstGeom>
          </p:spPr>
        </p:pic>
        <p:sp>
          <p:nvSpPr>
            <p:cNvPr id="33" name="Title 1"/>
            <p:cNvSpPr txBox="1">
              <a:spLocks/>
            </p:cNvSpPr>
            <p:nvPr/>
          </p:nvSpPr>
          <p:spPr>
            <a:xfrm>
              <a:off x="5048000" y="3719302"/>
              <a:ext cx="1685800" cy="2709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rgbClr val="802E79"/>
                  </a:solidFill>
                  <a:latin typeface="Arial" charset="0"/>
                  <a:ea typeface="Arial" charset="0"/>
                  <a:cs typeface="Arial" charset="0"/>
                </a:rPr>
                <a:t>Interview (December)</a:t>
              </a:r>
            </a:p>
          </p:txBody>
        </p:sp>
        <p:pic>
          <p:nvPicPr>
            <p:cNvPr id="34" name="Picture 33"/>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784948" y="4313896"/>
              <a:ext cx="1833023" cy="838972"/>
            </a:xfrm>
            <a:prstGeom prst="rect">
              <a:avLst/>
            </a:prstGeom>
          </p:spPr>
        </p:pic>
        <p:pic>
          <p:nvPicPr>
            <p:cNvPr id="35" name="Picture 34"/>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780708" y="3736689"/>
              <a:ext cx="231935" cy="244143"/>
            </a:xfrm>
            <a:prstGeom prst="rect">
              <a:avLst/>
            </a:prstGeom>
          </p:spPr>
        </p:pic>
      </p:grpSp>
      <p:sp>
        <p:nvSpPr>
          <p:cNvPr id="37" name="Title 1"/>
          <p:cNvSpPr txBox="1">
            <a:spLocks/>
          </p:cNvSpPr>
          <p:nvPr/>
        </p:nvSpPr>
        <p:spPr>
          <a:xfrm>
            <a:off x="1800147" y="519231"/>
            <a:ext cx="5058949" cy="641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rgbClr val="802E79"/>
                </a:solidFill>
                <a:latin typeface="Arial" charset="0"/>
                <a:ea typeface="Arial" charset="0"/>
                <a:cs typeface="Arial" charset="0"/>
              </a:rPr>
              <a:t>The application process</a:t>
            </a:r>
          </a:p>
        </p:txBody>
      </p:sp>
      <p:pic>
        <p:nvPicPr>
          <p:cNvPr id="39" name="Picture 3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79716" y="3610718"/>
            <a:ext cx="1963082" cy="1341236"/>
          </a:xfrm>
          <a:prstGeom prst="rect">
            <a:avLst/>
          </a:prstGeom>
        </p:spPr>
      </p:pic>
      <p:sp>
        <p:nvSpPr>
          <p:cNvPr id="40" name="Title 1"/>
          <p:cNvSpPr txBox="1">
            <a:spLocks/>
          </p:cNvSpPr>
          <p:nvPr/>
        </p:nvSpPr>
        <p:spPr>
          <a:xfrm>
            <a:off x="8772108" y="3718725"/>
            <a:ext cx="1670691" cy="50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latin typeface="Arial" charset="0"/>
                <a:ea typeface="Arial" charset="0"/>
                <a:cs typeface="Arial" charset="0"/>
              </a:rPr>
              <a:t>Decision</a:t>
            </a:r>
            <a:br>
              <a:rPr lang="en-US" sz="1300" b="1" dirty="0">
                <a:solidFill>
                  <a:schemeClr val="bg1"/>
                </a:solidFill>
                <a:latin typeface="Arial" charset="0"/>
                <a:ea typeface="Arial" charset="0"/>
                <a:cs typeface="Arial" charset="0"/>
              </a:rPr>
            </a:br>
            <a:r>
              <a:rPr lang="en-US" sz="1300" b="1" dirty="0">
                <a:solidFill>
                  <a:schemeClr val="bg1"/>
                </a:solidFill>
                <a:latin typeface="Arial" charset="0"/>
                <a:ea typeface="Arial" charset="0"/>
                <a:cs typeface="Arial" charset="0"/>
              </a:rPr>
              <a:t>(January)</a:t>
            </a:r>
          </a:p>
        </p:txBody>
      </p:sp>
      <p:pic>
        <p:nvPicPr>
          <p:cNvPr id="41" name="Picture 40"/>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rot="467371">
            <a:off x="9547188" y="4107447"/>
            <a:ext cx="931680" cy="1063473"/>
          </a:xfrm>
          <a:prstGeom prst="rect">
            <a:avLst/>
          </a:prstGeom>
        </p:spPr>
      </p:pic>
      <p:pic>
        <p:nvPicPr>
          <p:cNvPr id="42" name="Picture 41"/>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540843" y="3736973"/>
            <a:ext cx="222716" cy="234755"/>
          </a:xfrm>
          <a:prstGeom prst="rect">
            <a:avLst/>
          </a:prstGeom>
        </p:spPr>
      </p:pic>
    </p:spTree>
    <p:extLst>
      <p:ext uri="{BB962C8B-B14F-4D97-AF65-F5344CB8AC3E}">
        <p14:creationId xmlns:p14="http://schemas.microsoft.com/office/powerpoint/2010/main" val="142005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0148" y="556382"/>
            <a:ext cx="6059339" cy="641698"/>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400">
                <a:solidFill>
                  <a:srgbClr val="802E79"/>
                </a:solidFill>
                <a:latin typeface="Arial" charset="0"/>
                <a:ea typeface="Arial" charset="0"/>
                <a:cs typeface="Arial" charset="0"/>
              </a:defRPr>
            </a:lvl1pPr>
          </a:lstStyle>
          <a:p>
            <a:r>
              <a:rPr lang="en-US" dirty="0"/>
              <a:t>What information do we use to assess applications?</a:t>
            </a:r>
          </a:p>
        </p:txBody>
      </p:sp>
      <p:sp>
        <p:nvSpPr>
          <p:cNvPr id="4" name="Title 1"/>
          <p:cNvSpPr txBox="1">
            <a:spLocks/>
          </p:cNvSpPr>
          <p:nvPr/>
        </p:nvSpPr>
        <p:spPr>
          <a:xfrm>
            <a:off x="1800147" y="1490840"/>
            <a:ext cx="6368293" cy="4570326"/>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600" dirty="0">
                <a:solidFill>
                  <a:srgbClr val="802E79"/>
                </a:solidFill>
                <a:latin typeface="Arial" charset="0"/>
                <a:ea typeface="Arial" charset="0"/>
                <a:cs typeface="Arial" charset="0"/>
              </a:rPr>
              <a:t>No part of an application is considered in isolation – all available information is looked at together before decisions are made. We consider every application individually, taking all aspects into account:</a:t>
            </a:r>
          </a:p>
          <a:p>
            <a:pPr>
              <a:lnSpc>
                <a:spcPct val="120000"/>
              </a:lnSpc>
            </a:pPr>
            <a:endParaRPr lang="en-GB" altLang="en-US" sz="1600" dirty="0">
              <a:solidFill>
                <a:srgbClr val="802E79"/>
              </a:solidFill>
              <a:latin typeface="Arial" charset="0"/>
              <a:ea typeface="Arial" charset="0"/>
              <a:cs typeface="Arial" charset="0"/>
            </a:endParaRP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Academic record</a:t>
            </a: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Personal statement</a:t>
            </a: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Teacher’s reference</a:t>
            </a: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Performance in any admission test / </a:t>
            </a:r>
            <a:br>
              <a:rPr lang="en-GB" sz="3300" dirty="0">
                <a:latin typeface="Arial" charset="0"/>
                <a:ea typeface="Arial" charset="0"/>
                <a:cs typeface="Arial" charset="0"/>
              </a:rPr>
            </a:br>
            <a:r>
              <a:rPr lang="en-GB" sz="3300" dirty="0">
                <a:latin typeface="Arial" charset="0"/>
                <a:ea typeface="Arial" charset="0"/>
                <a:cs typeface="Arial" charset="0"/>
              </a:rPr>
              <a:t>assessment (where required)</a:t>
            </a: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Written work (where required)</a:t>
            </a: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Contextual information and data</a:t>
            </a:r>
          </a:p>
          <a:p>
            <a:pPr marL="342900" indent="-342900">
              <a:lnSpc>
                <a:spcPct val="120000"/>
              </a:lnSpc>
              <a:spcAft>
                <a:spcPct val="40000"/>
              </a:spcAft>
              <a:buFont typeface="Arial" pitchFamily="34" charset="0"/>
              <a:buChar char="•"/>
              <a:defRPr/>
            </a:pPr>
            <a:r>
              <a:rPr lang="en-GB" sz="3300" dirty="0">
                <a:latin typeface="Arial" charset="0"/>
                <a:ea typeface="Arial" charset="0"/>
                <a:cs typeface="Arial" charset="0"/>
              </a:rPr>
              <a:t>Interview (if interviewed)</a:t>
            </a:r>
            <a:endParaRPr lang="en-GB" sz="3300" dirty="0">
              <a:solidFill>
                <a:srgbClr val="802E79"/>
              </a:solidFill>
              <a:latin typeface="Arial" charset="0"/>
              <a:ea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68441" y="2431756"/>
            <a:ext cx="2104355" cy="1404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68443" y="858588"/>
            <a:ext cx="2106121" cy="14040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t="-1"/>
          <a:stretch/>
        </p:blipFill>
        <p:spPr>
          <a:xfrm>
            <a:off x="8168441" y="4004925"/>
            <a:ext cx="2104355" cy="1412465"/>
          </a:xfrm>
          <a:prstGeom prst="rect">
            <a:avLst/>
          </a:prstGeom>
        </p:spPr>
      </p:pic>
    </p:spTree>
    <p:extLst>
      <p:ext uri="{BB962C8B-B14F-4D97-AF65-F5344CB8AC3E}">
        <p14:creationId xmlns:p14="http://schemas.microsoft.com/office/powerpoint/2010/main" val="299757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0148" y="556382"/>
            <a:ext cx="6059339" cy="641698"/>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3400">
                <a:solidFill>
                  <a:srgbClr val="802E79"/>
                </a:solidFill>
                <a:latin typeface="Arial" charset="0"/>
                <a:ea typeface="Arial" charset="0"/>
                <a:cs typeface="Arial" charset="0"/>
              </a:defRPr>
            </a:lvl1pPr>
          </a:lstStyle>
          <a:p>
            <a:r>
              <a:rPr lang="en-US" dirty="0"/>
              <a:t>Preparing to apply</a:t>
            </a:r>
          </a:p>
        </p:txBody>
      </p:sp>
      <p:sp>
        <p:nvSpPr>
          <p:cNvPr id="4" name="Title 1"/>
          <p:cNvSpPr txBox="1">
            <a:spLocks/>
          </p:cNvSpPr>
          <p:nvPr/>
        </p:nvSpPr>
        <p:spPr>
          <a:xfrm>
            <a:off x="1800148" y="1449239"/>
            <a:ext cx="8451257" cy="4524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solidFill>
                  <a:srgbClr val="802E79"/>
                </a:solidFill>
                <a:latin typeface="Arial" charset="0"/>
                <a:ea typeface="Arial" charset="0"/>
                <a:cs typeface="Arial" charset="0"/>
              </a:rPr>
              <a:t>Do your research</a:t>
            </a:r>
          </a:p>
          <a:p>
            <a:pPr indent="-285750">
              <a:lnSpc>
                <a:spcPct val="100000"/>
              </a:lnSpc>
              <a:buFont typeface="Arial" panose="020B0604020202020204" pitchFamily="34" charset="0"/>
              <a:buChar char="•"/>
              <a:defRPr/>
            </a:pPr>
            <a:r>
              <a:rPr lang="en-GB" sz="1800" dirty="0">
                <a:latin typeface="Arial" charset="0"/>
                <a:ea typeface="Arial" charset="0"/>
                <a:cs typeface="Arial" charset="0"/>
              </a:rPr>
              <a:t>Course choice is the most important decision – research thoroughly, personal interest(s) </a:t>
            </a:r>
          </a:p>
          <a:p>
            <a:pPr>
              <a:lnSpc>
                <a:spcPct val="100000"/>
              </a:lnSpc>
              <a:defRPr/>
            </a:pPr>
            <a:endParaRPr lang="en-GB" sz="1200" dirty="0">
              <a:latin typeface="Arial" pitchFamily="34" charset="0"/>
            </a:endParaRPr>
          </a:p>
          <a:p>
            <a:pPr>
              <a:lnSpc>
                <a:spcPct val="100000"/>
              </a:lnSpc>
              <a:defRPr/>
            </a:pPr>
            <a:r>
              <a:rPr lang="en-GB" sz="1800" dirty="0">
                <a:solidFill>
                  <a:srgbClr val="802E79"/>
                </a:solidFill>
                <a:latin typeface="Arial" charset="0"/>
                <a:ea typeface="Arial" charset="0"/>
                <a:cs typeface="Arial" charset="0"/>
              </a:rPr>
              <a:t>Engage and explore</a:t>
            </a:r>
          </a:p>
          <a:p>
            <a:pPr indent="-342900">
              <a:lnSpc>
                <a:spcPct val="100000"/>
              </a:lnSpc>
              <a:buFont typeface="Arial" pitchFamily="34" charset="0"/>
              <a:buChar char="•"/>
              <a:defRPr/>
            </a:pPr>
            <a:r>
              <a:rPr lang="en-GB" sz="1800" dirty="0">
                <a:latin typeface="Arial" charset="0"/>
                <a:ea typeface="Arial" charset="0"/>
                <a:cs typeface="Arial" charset="0"/>
              </a:rPr>
              <a:t>Be proactive in your learning – current studies and interests relevant to your intended degree</a:t>
            </a:r>
          </a:p>
          <a:p>
            <a:pPr>
              <a:lnSpc>
                <a:spcPct val="100000"/>
              </a:lnSpc>
              <a:defRPr/>
            </a:pPr>
            <a:endParaRPr lang="en-GB" sz="1800" dirty="0">
              <a:solidFill>
                <a:srgbClr val="802E79"/>
              </a:solidFill>
              <a:latin typeface="Arial" charset="0"/>
              <a:ea typeface="Arial" charset="0"/>
              <a:cs typeface="Arial" charset="0"/>
            </a:endParaRPr>
          </a:p>
          <a:p>
            <a:pPr>
              <a:lnSpc>
                <a:spcPct val="100000"/>
              </a:lnSpc>
              <a:defRPr/>
            </a:pPr>
            <a:r>
              <a:rPr lang="en-GB" sz="1800" dirty="0">
                <a:solidFill>
                  <a:srgbClr val="802E79"/>
                </a:solidFill>
                <a:latin typeface="Arial" charset="0"/>
                <a:ea typeface="Arial" charset="0"/>
                <a:cs typeface="Arial" charset="0"/>
              </a:rPr>
              <a:t>Results</a:t>
            </a:r>
            <a:endParaRPr lang="en-GB" sz="1800" dirty="0">
              <a:latin typeface="Arial" charset="0"/>
              <a:ea typeface="Arial" charset="0"/>
              <a:cs typeface="Arial" charset="0"/>
            </a:endParaRPr>
          </a:p>
          <a:p>
            <a:pPr indent="-342900">
              <a:lnSpc>
                <a:spcPct val="100000"/>
              </a:lnSpc>
              <a:buFont typeface="Arial" pitchFamily="34" charset="0"/>
              <a:buChar char="•"/>
              <a:defRPr/>
            </a:pPr>
            <a:r>
              <a:rPr lang="en-GB" sz="1800" dirty="0">
                <a:latin typeface="Arial" charset="0"/>
                <a:ea typeface="Arial" charset="0"/>
                <a:cs typeface="Arial" charset="0"/>
              </a:rPr>
              <a:t>Work hard to do as well as you can</a:t>
            </a:r>
          </a:p>
          <a:p>
            <a:pPr>
              <a:lnSpc>
                <a:spcPct val="100000"/>
              </a:lnSpc>
              <a:defRPr/>
            </a:pPr>
            <a:endParaRPr lang="en-GB" sz="1800" dirty="0">
              <a:solidFill>
                <a:srgbClr val="802E79"/>
              </a:solidFill>
              <a:latin typeface="Arial" charset="0"/>
              <a:ea typeface="Arial" charset="0"/>
              <a:cs typeface="Arial" charset="0"/>
            </a:endParaRPr>
          </a:p>
          <a:p>
            <a:pPr>
              <a:lnSpc>
                <a:spcPct val="100000"/>
              </a:lnSpc>
              <a:defRPr/>
            </a:pPr>
            <a:r>
              <a:rPr lang="en-GB" sz="1800" dirty="0">
                <a:solidFill>
                  <a:srgbClr val="802E79"/>
                </a:solidFill>
                <a:latin typeface="Arial" charset="0"/>
                <a:ea typeface="Arial" charset="0"/>
                <a:cs typeface="Arial" charset="0"/>
              </a:rPr>
              <a:t>Practise</a:t>
            </a:r>
          </a:p>
          <a:p>
            <a:pPr indent="-342900">
              <a:lnSpc>
                <a:spcPct val="100000"/>
              </a:lnSpc>
              <a:buFont typeface="Arial" pitchFamily="34" charset="0"/>
              <a:buChar char="•"/>
              <a:defRPr/>
            </a:pPr>
            <a:r>
              <a:rPr lang="en-GB" sz="1800" dirty="0">
                <a:latin typeface="Arial" charset="0"/>
                <a:ea typeface="Arial" charset="0"/>
                <a:cs typeface="Arial" charset="0"/>
              </a:rPr>
              <a:t>Discussing your academic interest(s)</a:t>
            </a:r>
          </a:p>
          <a:p>
            <a:pPr indent="-342900">
              <a:lnSpc>
                <a:spcPct val="100000"/>
              </a:lnSpc>
              <a:buFont typeface="Arial" pitchFamily="34" charset="0"/>
              <a:buChar char="•"/>
              <a:defRPr/>
            </a:pPr>
            <a:r>
              <a:rPr lang="en-GB" sz="1800" dirty="0">
                <a:latin typeface="Arial" charset="0"/>
                <a:ea typeface="Arial" charset="0"/>
                <a:cs typeface="Arial" charset="0"/>
              </a:rPr>
              <a:t>Past/example admission test/assessment papers</a:t>
            </a:r>
          </a:p>
          <a:p>
            <a:pPr indent="-342900">
              <a:lnSpc>
                <a:spcPct val="100000"/>
              </a:lnSpc>
              <a:buFont typeface="Arial" pitchFamily="34" charset="0"/>
              <a:buChar char="•"/>
              <a:defRPr/>
            </a:pPr>
            <a:r>
              <a:rPr lang="en-GB" sz="1800" dirty="0">
                <a:latin typeface="Arial" charset="0"/>
                <a:ea typeface="Arial" charset="0"/>
                <a:cs typeface="Arial" charset="0"/>
              </a:rPr>
              <a:t>Time management – generally and for exams</a:t>
            </a:r>
          </a:p>
        </p:txBody>
      </p:sp>
    </p:spTree>
    <p:extLst>
      <p:ext uri="{BB962C8B-B14F-4D97-AF65-F5344CB8AC3E}">
        <p14:creationId xmlns:p14="http://schemas.microsoft.com/office/powerpoint/2010/main" val="153212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0D0D-1A38-4B3F-B804-B144715E8D0C}"/>
              </a:ext>
            </a:extLst>
          </p:cNvPr>
          <p:cNvSpPr>
            <a:spLocks noGrp="1"/>
          </p:cNvSpPr>
          <p:nvPr>
            <p:ph type="title"/>
          </p:nvPr>
        </p:nvSpPr>
        <p:spPr/>
        <p:txBody>
          <a:bodyPr/>
          <a:lstStyle/>
          <a:p>
            <a:r>
              <a:rPr lang="en-GB" dirty="0"/>
              <a:t>What to do now ?- Students</a:t>
            </a:r>
          </a:p>
        </p:txBody>
      </p:sp>
      <p:sp>
        <p:nvSpPr>
          <p:cNvPr id="3" name="Content Placeholder 2">
            <a:extLst>
              <a:ext uri="{FF2B5EF4-FFF2-40B4-BE49-F238E27FC236}">
                <a16:creationId xmlns:a16="http://schemas.microsoft.com/office/drawing/2014/main" id="{560C8A65-7AC5-407B-A83E-96DB47A51E32}"/>
              </a:ext>
            </a:extLst>
          </p:cNvPr>
          <p:cNvSpPr>
            <a:spLocks noGrp="1"/>
          </p:cNvSpPr>
          <p:nvPr>
            <p:ph idx="1"/>
          </p:nvPr>
        </p:nvSpPr>
        <p:spPr/>
        <p:txBody>
          <a:bodyPr>
            <a:normAutofit fontScale="92500" lnSpcReduction="10000"/>
          </a:bodyPr>
          <a:lstStyle/>
          <a:p>
            <a:r>
              <a:rPr lang="en-GB" dirty="0"/>
              <a:t>Students- Keep an eye on your school emails and Satchel one for important messages from Careers advisor , Mrs Greenwood, Progress leader etc.</a:t>
            </a:r>
          </a:p>
          <a:p>
            <a:r>
              <a:rPr lang="en-GB" dirty="0"/>
              <a:t>Work hard to maintain high grades</a:t>
            </a:r>
          </a:p>
          <a:p>
            <a:r>
              <a:rPr lang="en-GB" dirty="0"/>
              <a:t>Revise for Year 11 mock exams</a:t>
            </a:r>
          </a:p>
          <a:p>
            <a:r>
              <a:rPr lang="en-GB" dirty="0"/>
              <a:t>Start looking at super curricular websites- see what interests you.</a:t>
            </a:r>
          </a:p>
          <a:p>
            <a:r>
              <a:rPr lang="en-GB" dirty="0"/>
              <a:t>Consider your course choices at A level- What interests you and what is needed for University courses. </a:t>
            </a:r>
            <a:r>
              <a:rPr lang="en-GB" dirty="0" err="1"/>
              <a:t>Eg</a:t>
            </a:r>
            <a:r>
              <a:rPr lang="en-GB" dirty="0"/>
              <a:t> Chemistry is needed for Medicine.</a:t>
            </a:r>
          </a:p>
          <a:p>
            <a:r>
              <a:rPr lang="en-GB" dirty="0"/>
              <a:t>You can also go to University open days in year 11</a:t>
            </a:r>
          </a:p>
          <a:p>
            <a:r>
              <a:rPr lang="en-GB" dirty="0"/>
              <a:t>Visit the open days website for dates:-</a:t>
            </a:r>
          </a:p>
          <a:p>
            <a:r>
              <a:rPr lang="en-GB" dirty="0"/>
              <a:t> </a:t>
            </a:r>
            <a:r>
              <a:rPr lang="en-GB" dirty="0">
                <a:hlinkClick r:id="rId2"/>
              </a:rPr>
              <a:t>https://www.opendays.com/</a:t>
            </a:r>
            <a:endParaRPr lang="en-GB" dirty="0"/>
          </a:p>
          <a:p>
            <a:endParaRPr lang="en-GB" dirty="0"/>
          </a:p>
          <a:p>
            <a:pPr marL="0" indent="0">
              <a:buNone/>
            </a:pPr>
            <a:endParaRPr lang="en-GB" dirty="0"/>
          </a:p>
        </p:txBody>
      </p:sp>
    </p:spTree>
    <p:extLst>
      <p:ext uri="{BB962C8B-B14F-4D97-AF65-F5344CB8AC3E}">
        <p14:creationId xmlns:p14="http://schemas.microsoft.com/office/powerpoint/2010/main" val="84600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D52-9E81-5945-93A9-DCFF954746DA}"/>
              </a:ext>
            </a:extLst>
          </p:cNvPr>
          <p:cNvSpPr>
            <a:spLocks noGrp="1"/>
          </p:cNvSpPr>
          <p:nvPr>
            <p:ph type="title"/>
          </p:nvPr>
        </p:nvSpPr>
        <p:spPr>
          <a:xfrm>
            <a:off x="1294409" y="558140"/>
            <a:ext cx="9595263" cy="1068780"/>
          </a:xfrm>
        </p:spPr>
        <p:txBody>
          <a:bodyPr>
            <a:normAutofit/>
          </a:bodyPr>
          <a:lstStyle/>
          <a:p>
            <a:r>
              <a:rPr lang="en-GB" b="1" dirty="0"/>
              <a:t>Russell group Universities</a:t>
            </a:r>
            <a:endParaRPr lang="en-US" dirty="0"/>
          </a:p>
        </p:txBody>
      </p:sp>
      <p:sp>
        <p:nvSpPr>
          <p:cNvPr id="3" name="Content Placeholder 2">
            <a:extLst>
              <a:ext uri="{FF2B5EF4-FFF2-40B4-BE49-F238E27FC236}">
                <a16:creationId xmlns:a16="http://schemas.microsoft.com/office/drawing/2014/main" id="{D238E8D2-8FDC-1C41-9259-0E264C200D6C}"/>
              </a:ext>
            </a:extLst>
          </p:cNvPr>
          <p:cNvSpPr>
            <a:spLocks noGrp="1"/>
          </p:cNvSpPr>
          <p:nvPr>
            <p:ph idx="1"/>
          </p:nvPr>
        </p:nvSpPr>
        <p:spPr/>
        <p:txBody>
          <a:bodyPr>
            <a:normAutofit lnSpcReduction="10000"/>
          </a:bodyPr>
          <a:lstStyle/>
          <a:p>
            <a:r>
              <a:rPr lang="en-GB" dirty="0"/>
              <a:t>Public Research Universities that include Oxford and Cambridge</a:t>
            </a:r>
          </a:p>
          <a:p>
            <a:r>
              <a:rPr lang="en-GB" dirty="0"/>
              <a:t>“Russell Group Universities are committed to the highest level of academic excellence in teaching and research.”</a:t>
            </a:r>
          </a:p>
          <a:p>
            <a:r>
              <a:rPr lang="en-GB" dirty="0"/>
              <a:t>A self selected organisation that consists of 24 leading universities </a:t>
            </a:r>
          </a:p>
          <a:p>
            <a:r>
              <a:rPr lang="en-GB" dirty="0"/>
              <a:t>They receive larger government funds/grants for research</a:t>
            </a:r>
          </a:p>
          <a:p>
            <a:r>
              <a:rPr lang="en-GB" dirty="0"/>
              <a:t>Last year 60% of all PhD (doctorates) were granted from Russell group universities</a:t>
            </a:r>
          </a:p>
          <a:p>
            <a:r>
              <a:rPr lang="en-GB" dirty="0"/>
              <a:t>They are interested in you and your deep interest  and suitability for the course chosen</a:t>
            </a:r>
            <a:br>
              <a:rPr lang="en-GB" dirty="0"/>
            </a:br>
            <a:endParaRPr lang="en-US" dirty="0"/>
          </a:p>
        </p:txBody>
      </p:sp>
      <p:pic>
        <p:nvPicPr>
          <p:cNvPr id="7170" name="Picture 2" descr="Russell Group | Home">
            <a:extLst>
              <a:ext uri="{FF2B5EF4-FFF2-40B4-BE49-F238E27FC236}">
                <a16:creationId xmlns:a16="http://schemas.microsoft.com/office/drawing/2014/main" id="{0F2638C8-4D7B-42DC-A783-31D4ED982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231" y="5497418"/>
            <a:ext cx="3238031" cy="111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9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9B37-D425-9249-82E8-94484FBC438F}"/>
              </a:ext>
            </a:extLst>
          </p:cNvPr>
          <p:cNvSpPr>
            <a:spLocks noGrp="1"/>
          </p:cNvSpPr>
          <p:nvPr>
            <p:ph type="title"/>
          </p:nvPr>
        </p:nvSpPr>
        <p:spPr/>
        <p:txBody>
          <a:bodyPr/>
          <a:lstStyle/>
          <a:p>
            <a:r>
              <a:rPr lang="en-GB" b="1" dirty="0"/>
              <a:t>Which Universities are in the Russell Group?</a:t>
            </a:r>
            <a:endParaRPr lang="en-US" dirty="0"/>
          </a:p>
        </p:txBody>
      </p:sp>
      <p:sp>
        <p:nvSpPr>
          <p:cNvPr id="3" name="Content Placeholder 2">
            <a:extLst>
              <a:ext uri="{FF2B5EF4-FFF2-40B4-BE49-F238E27FC236}">
                <a16:creationId xmlns:a16="http://schemas.microsoft.com/office/drawing/2014/main" id="{6DAE26A2-F262-154B-AAF6-E27DB61E2216}"/>
              </a:ext>
            </a:extLst>
          </p:cNvPr>
          <p:cNvSpPr>
            <a:spLocks noGrp="1"/>
          </p:cNvSpPr>
          <p:nvPr>
            <p:ph sz="half" idx="1"/>
          </p:nvPr>
        </p:nvSpPr>
        <p:spPr/>
        <p:txBody>
          <a:bodyPr>
            <a:normAutofit fontScale="70000" lnSpcReduction="20000"/>
          </a:bodyPr>
          <a:lstStyle/>
          <a:p>
            <a:r>
              <a:rPr lang="en-GB" dirty="0"/>
              <a:t>University of Birmingham</a:t>
            </a:r>
          </a:p>
          <a:p>
            <a:r>
              <a:rPr lang="en-GB" dirty="0"/>
              <a:t>University of Bristol</a:t>
            </a:r>
          </a:p>
          <a:p>
            <a:r>
              <a:rPr lang="en-GB" dirty="0"/>
              <a:t>University of Cambridge</a:t>
            </a:r>
          </a:p>
          <a:p>
            <a:r>
              <a:rPr lang="en-GB" dirty="0"/>
              <a:t>Cardiff University</a:t>
            </a:r>
          </a:p>
          <a:p>
            <a:r>
              <a:rPr lang="en-GB" dirty="0"/>
              <a:t>Durham University</a:t>
            </a:r>
          </a:p>
          <a:p>
            <a:r>
              <a:rPr lang="en-GB" dirty="0"/>
              <a:t>University of Edinburgh</a:t>
            </a:r>
          </a:p>
          <a:p>
            <a:r>
              <a:rPr lang="en-GB" dirty="0"/>
              <a:t>University of Exeter</a:t>
            </a:r>
          </a:p>
          <a:p>
            <a:r>
              <a:rPr lang="en-GB" dirty="0"/>
              <a:t>University of Glasgow</a:t>
            </a:r>
          </a:p>
          <a:p>
            <a:r>
              <a:rPr lang="en-GB" dirty="0"/>
              <a:t>Imperial College London</a:t>
            </a:r>
          </a:p>
          <a:p>
            <a:r>
              <a:rPr lang="en-GB" dirty="0"/>
              <a:t>King's College London</a:t>
            </a:r>
          </a:p>
          <a:p>
            <a:r>
              <a:rPr lang="en-GB" dirty="0"/>
              <a:t>University of Leeds</a:t>
            </a:r>
          </a:p>
          <a:p>
            <a:r>
              <a:rPr lang="en-GB" dirty="0"/>
              <a:t>University of Liverpool</a:t>
            </a:r>
          </a:p>
          <a:p>
            <a:endParaRPr lang="en-GB" dirty="0"/>
          </a:p>
          <a:p>
            <a:endParaRPr lang="en-US" dirty="0"/>
          </a:p>
        </p:txBody>
      </p:sp>
      <p:sp>
        <p:nvSpPr>
          <p:cNvPr id="4" name="Content Placeholder 3">
            <a:extLst>
              <a:ext uri="{FF2B5EF4-FFF2-40B4-BE49-F238E27FC236}">
                <a16:creationId xmlns:a16="http://schemas.microsoft.com/office/drawing/2014/main" id="{4015C774-659D-1D41-9462-786636B0B7AC}"/>
              </a:ext>
            </a:extLst>
          </p:cNvPr>
          <p:cNvSpPr>
            <a:spLocks noGrp="1"/>
          </p:cNvSpPr>
          <p:nvPr>
            <p:ph sz="half" idx="2"/>
          </p:nvPr>
        </p:nvSpPr>
        <p:spPr/>
        <p:txBody>
          <a:bodyPr>
            <a:normAutofit fontScale="70000" lnSpcReduction="20000"/>
          </a:bodyPr>
          <a:lstStyle/>
          <a:p>
            <a:r>
              <a:rPr lang="en-GB" dirty="0"/>
              <a:t>London School of Economics &amp; Political Science</a:t>
            </a:r>
          </a:p>
          <a:p>
            <a:r>
              <a:rPr lang="en-GB" dirty="0"/>
              <a:t>University of Manchester</a:t>
            </a:r>
          </a:p>
          <a:p>
            <a:r>
              <a:rPr lang="en-GB" dirty="0"/>
              <a:t>Newcastle University</a:t>
            </a:r>
          </a:p>
          <a:p>
            <a:r>
              <a:rPr lang="en-GB" dirty="0"/>
              <a:t>University of Nottingham</a:t>
            </a:r>
          </a:p>
          <a:p>
            <a:r>
              <a:rPr lang="en-GB" dirty="0"/>
              <a:t>University of Oxford</a:t>
            </a:r>
          </a:p>
          <a:p>
            <a:r>
              <a:rPr lang="en-GB" dirty="0"/>
              <a:t>Queen Mary, University of London</a:t>
            </a:r>
          </a:p>
          <a:p>
            <a:r>
              <a:rPr lang="en-GB" dirty="0"/>
              <a:t>Queen's University Belfast</a:t>
            </a:r>
          </a:p>
          <a:p>
            <a:r>
              <a:rPr lang="en-GB" dirty="0"/>
              <a:t>University of Sheffield</a:t>
            </a:r>
          </a:p>
          <a:p>
            <a:r>
              <a:rPr lang="en-GB" dirty="0"/>
              <a:t>University of Southampton</a:t>
            </a:r>
          </a:p>
          <a:p>
            <a:r>
              <a:rPr lang="en-GB" dirty="0"/>
              <a:t>University College London</a:t>
            </a:r>
          </a:p>
          <a:p>
            <a:r>
              <a:rPr lang="en-GB" dirty="0"/>
              <a:t>University of Warwick</a:t>
            </a:r>
          </a:p>
          <a:p>
            <a:r>
              <a:rPr lang="en-GB" dirty="0"/>
              <a:t>University of York</a:t>
            </a:r>
          </a:p>
          <a:p>
            <a:endParaRPr lang="en-US" dirty="0"/>
          </a:p>
        </p:txBody>
      </p:sp>
      <p:pic>
        <p:nvPicPr>
          <p:cNvPr id="1026" name="Picture 2" descr="University of Bristol: University of Bristol chosen to host prestigious  British Academy lectures – India Education | Latest Education News | Global  Educational News | Recent Educational News">
            <a:extLst>
              <a:ext uri="{FF2B5EF4-FFF2-40B4-BE49-F238E27FC236}">
                <a16:creationId xmlns:a16="http://schemas.microsoft.com/office/drawing/2014/main" id="{5822CE2E-0573-46E7-8173-CCCD9DF69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1" y="5962969"/>
            <a:ext cx="2217938" cy="667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out the logo | University of Cambridge">
            <a:extLst>
              <a:ext uri="{FF2B5EF4-FFF2-40B4-BE49-F238E27FC236}">
                <a16:creationId xmlns:a16="http://schemas.microsoft.com/office/drawing/2014/main" id="{B7191897-675B-491B-84CA-C1872F5AF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155" y="5962969"/>
            <a:ext cx="2846950" cy="745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Oxford visual identity - Fonts In Use">
            <a:extLst>
              <a:ext uri="{FF2B5EF4-FFF2-40B4-BE49-F238E27FC236}">
                <a16:creationId xmlns:a16="http://schemas.microsoft.com/office/drawing/2014/main" id="{574E83AF-DEEB-4513-98C0-E3540434B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921" y="6091519"/>
            <a:ext cx="2306375" cy="7026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versity logo guidelines">
            <a:extLst>
              <a:ext uri="{FF2B5EF4-FFF2-40B4-BE49-F238E27FC236}">
                <a16:creationId xmlns:a16="http://schemas.microsoft.com/office/drawing/2014/main" id="{FA7BE85E-66D8-449C-9B98-6E7D40D67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734" y="5783057"/>
            <a:ext cx="2574466" cy="10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DBB2-8B3B-C14D-8610-546EBADD5244}"/>
              </a:ext>
            </a:extLst>
          </p:cNvPr>
          <p:cNvSpPr>
            <a:spLocks noGrp="1"/>
          </p:cNvSpPr>
          <p:nvPr>
            <p:ph type="title"/>
          </p:nvPr>
        </p:nvSpPr>
        <p:spPr/>
        <p:txBody>
          <a:bodyPr/>
          <a:lstStyle/>
          <a:p>
            <a:r>
              <a:rPr lang="en-GB" dirty="0"/>
              <a:t> </a:t>
            </a:r>
            <a:r>
              <a:rPr lang="en-GB" b="1" dirty="0"/>
              <a:t>Why chose a Russell Group University?</a:t>
            </a:r>
            <a:endParaRPr lang="en-US" dirty="0"/>
          </a:p>
        </p:txBody>
      </p:sp>
      <p:sp>
        <p:nvSpPr>
          <p:cNvPr id="3" name="Content Placeholder 2">
            <a:extLst>
              <a:ext uri="{FF2B5EF4-FFF2-40B4-BE49-F238E27FC236}">
                <a16:creationId xmlns:a16="http://schemas.microsoft.com/office/drawing/2014/main" id="{856F84F7-C304-B34E-B44E-51A44AFDEB89}"/>
              </a:ext>
            </a:extLst>
          </p:cNvPr>
          <p:cNvSpPr>
            <a:spLocks noGrp="1"/>
          </p:cNvSpPr>
          <p:nvPr>
            <p:ph idx="1"/>
          </p:nvPr>
        </p:nvSpPr>
        <p:spPr/>
        <p:txBody>
          <a:bodyPr/>
          <a:lstStyle/>
          <a:p>
            <a:r>
              <a:rPr lang="en-GB" dirty="0"/>
              <a:t>Higher than average student satisfaction and lower than average drop out rate</a:t>
            </a:r>
          </a:p>
          <a:p>
            <a:r>
              <a:rPr lang="en-GB" dirty="0"/>
              <a:t>10 are ranked in the top 30 universities worldwide</a:t>
            </a:r>
          </a:p>
          <a:p>
            <a:r>
              <a:rPr lang="en-GB" dirty="0"/>
              <a:t>Graduates can typically demand up to 10% more in earnings</a:t>
            </a:r>
          </a:p>
          <a:p>
            <a:r>
              <a:rPr lang="en-GB" dirty="0"/>
              <a:t>Exceptional research facilities</a:t>
            </a:r>
          </a:p>
          <a:p>
            <a:r>
              <a:rPr lang="en-GB" dirty="0"/>
              <a:t>Involved in ground breaking research</a:t>
            </a:r>
          </a:p>
          <a:p>
            <a:r>
              <a:rPr lang="en-GB" dirty="0"/>
              <a:t>Lecturers best in their field</a:t>
            </a:r>
            <a:br>
              <a:rPr lang="en-GB" dirty="0"/>
            </a:br>
            <a:endParaRPr lang="en-US" dirty="0"/>
          </a:p>
        </p:txBody>
      </p:sp>
      <p:pic>
        <p:nvPicPr>
          <p:cNvPr id="4098" name="Picture 2" descr="University of Liverpool - InformationGrid.com">
            <a:extLst>
              <a:ext uri="{FF2B5EF4-FFF2-40B4-BE49-F238E27FC236}">
                <a16:creationId xmlns:a16="http://schemas.microsoft.com/office/drawing/2014/main" id="{FF6B8D34-B0E5-4E13-A0EF-5141CCA67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039" y="5298567"/>
            <a:ext cx="3295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rham University – Logos Download">
            <a:extLst>
              <a:ext uri="{FF2B5EF4-FFF2-40B4-BE49-F238E27FC236}">
                <a16:creationId xmlns:a16="http://schemas.microsoft.com/office/drawing/2014/main" id="{099CD7DB-DD07-4B2F-BD3E-F06EAE991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646" y="5284660"/>
            <a:ext cx="325755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3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33E4-1D0D-1340-B78C-F6D93AD7EECF}"/>
              </a:ext>
            </a:extLst>
          </p:cNvPr>
          <p:cNvSpPr>
            <a:spLocks noGrp="1"/>
          </p:cNvSpPr>
          <p:nvPr>
            <p:ph type="title"/>
          </p:nvPr>
        </p:nvSpPr>
        <p:spPr/>
        <p:txBody>
          <a:bodyPr/>
          <a:lstStyle/>
          <a:p>
            <a:r>
              <a:rPr lang="en-GB" b="1" dirty="0"/>
              <a:t>Getting in … Entrance requirements are high</a:t>
            </a:r>
            <a:endParaRPr lang="en-US" dirty="0"/>
          </a:p>
        </p:txBody>
      </p:sp>
      <p:sp>
        <p:nvSpPr>
          <p:cNvPr id="3" name="Content Placeholder 2">
            <a:extLst>
              <a:ext uri="{FF2B5EF4-FFF2-40B4-BE49-F238E27FC236}">
                <a16:creationId xmlns:a16="http://schemas.microsoft.com/office/drawing/2014/main" id="{301E0A83-C703-4648-B53E-E0856DF0B60B}"/>
              </a:ext>
            </a:extLst>
          </p:cNvPr>
          <p:cNvSpPr>
            <a:spLocks noGrp="1"/>
          </p:cNvSpPr>
          <p:nvPr>
            <p:ph idx="1"/>
          </p:nvPr>
        </p:nvSpPr>
        <p:spPr/>
        <p:txBody>
          <a:bodyPr>
            <a:normAutofit/>
          </a:bodyPr>
          <a:lstStyle/>
          <a:p>
            <a:r>
              <a:rPr lang="en-GB" dirty="0"/>
              <a:t>Typically require grades rather than points offers range from </a:t>
            </a:r>
          </a:p>
          <a:p>
            <a:pPr marL="0" indent="0">
              <a:buNone/>
            </a:pPr>
            <a:r>
              <a:rPr lang="en-GB" dirty="0"/>
              <a:t>      A* A A …. A </a:t>
            </a:r>
            <a:r>
              <a:rPr lang="en-GB" dirty="0" err="1"/>
              <a:t>A</a:t>
            </a:r>
            <a:r>
              <a:rPr lang="en-GB" dirty="0"/>
              <a:t> A…..</a:t>
            </a:r>
            <a:r>
              <a:rPr lang="en-GB" dirty="0" err="1">
                <a:solidFill>
                  <a:srgbClr val="FF0000"/>
                </a:solidFill>
              </a:rPr>
              <a:t>Dist</a:t>
            </a:r>
            <a:r>
              <a:rPr lang="en-GB" dirty="0">
                <a:solidFill>
                  <a:srgbClr val="FF0000"/>
                </a:solidFill>
              </a:rPr>
              <a:t>* A A </a:t>
            </a:r>
            <a:r>
              <a:rPr lang="en-GB" dirty="0"/>
              <a:t>…. A A B depending on course</a:t>
            </a:r>
          </a:p>
          <a:p>
            <a:r>
              <a:rPr lang="en-GB" dirty="0"/>
              <a:t>Lots of competition for places and they will track back to GCSE results</a:t>
            </a:r>
          </a:p>
          <a:p>
            <a:r>
              <a:rPr lang="en-GB" dirty="0"/>
              <a:t>Personal Statements are vital to attaining interviews and offer</a:t>
            </a:r>
          </a:p>
          <a:p>
            <a:r>
              <a:rPr lang="en-GB" dirty="0"/>
              <a:t>Some Russell groups are willing to take BTEC qualifications depending on course but many don’t.  It is really important you </a:t>
            </a:r>
            <a:r>
              <a:rPr lang="en-GB"/>
              <a:t>check the course requirements. </a:t>
            </a:r>
            <a:r>
              <a:rPr lang="en-GB" dirty="0"/>
              <a:t>Medicine and like – not.</a:t>
            </a:r>
            <a:endParaRPr lang="en-US" dirty="0"/>
          </a:p>
        </p:txBody>
      </p:sp>
    </p:spTree>
    <p:extLst>
      <p:ext uri="{BB962C8B-B14F-4D97-AF65-F5344CB8AC3E}">
        <p14:creationId xmlns:p14="http://schemas.microsoft.com/office/powerpoint/2010/main" val="178951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A824-C7E6-5843-B3AE-9AB0124DB00D}"/>
              </a:ext>
            </a:extLst>
          </p:cNvPr>
          <p:cNvSpPr>
            <a:spLocks noGrp="1"/>
          </p:cNvSpPr>
          <p:nvPr>
            <p:ph type="title"/>
          </p:nvPr>
        </p:nvSpPr>
        <p:spPr/>
        <p:txBody>
          <a:bodyPr/>
          <a:lstStyle/>
          <a:p>
            <a:r>
              <a:rPr lang="en-GB" dirty="0"/>
              <a:t>A to B schemes</a:t>
            </a:r>
            <a:endParaRPr lang="en-US" dirty="0"/>
          </a:p>
        </p:txBody>
      </p:sp>
      <p:sp>
        <p:nvSpPr>
          <p:cNvPr id="3" name="Content Placeholder 2">
            <a:extLst>
              <a:ext uri="{FF2B5EF4-FFF2-40B4-BE49-F238E27FC236}">
                <a16:creationId xmlns:a16="http://schemas.microsoft.com/office/drawing/2014/main" id="{0E7602AB-44A8-B048-80CF-06BB2B37437C}"/>
              </a:ext>
            </a:extLst>
          </p:cNvPr>
          <p:cNvSpPr>
            <a:spLocks noGrp="1"/>
          </p:cNvSpPr>
          <p:nvPr>
            <p:ph idx="1"/>
          </p:nvPr>
        </p:nvSpPr>
        <p:spPr/>
        <p:txBody>
          <a:bodyPr>
            <a:normAutofit/>
          </a:bodyPr>
          <a:lstStyle/>
          <a:p>
            <a:r>
              <a:rPr lang="en-GB" dirty="0"/>
              <a:t>Some Russell Group universities operate an A to B scheme</a:t>
            </a:r>
          </a:p>
          <a:p>
            <a:r>
              <a:rPr lang="en-GB" dirty="0"/>
              <a:t>They will lower A offers to B if you fulfil certain criteria</a:t>
            </a:r>
          </a:p>
          <a:p>
            <a:pPr lvl="1"/>
            <a:r>
              <a:rPr lang="en-GB" dirty="0"/>
              <a:t>Parental income</a:t>
            </a:r>
          </a:p>
          <a:p>
            <a:pPr lvl="1"/>
            <a:r>
              <a:rPr lang="en-GB" dirty="0"/>
              <a:t>Post code of home and/or school</a:t>
            </a:r>
          </a:p>
          <a:p>
            <a:pPr lvl="1"/>
            <a:r>
              <a:rPr lang="en-GB" dirty="0"/>
              <a:t>Barriers to learning</a:t>
            </a:r>
          </a:p>
          <a:p>
            <a:pPr lvl="1"/>
            <a:r>
              <a:rPr lang="en-GB" dirty="0"/>
              <a:t>First university family member</a:t>
            </a:r>
          </a:p>
          <a:p>
            <a:r>
              <a:rPr lang="en-GB" dirty="0"/>
              <a:t>It’s a good idea to research</a:t>
            </a:r>
          </a:p>
          <a:p>
            <a:r>
              <a:rPr lang="en-GB" dirty="0" err="1"/>
              <a:t>Eg</a:t>
            </a:r>
            <a:r>
              <a:rPr lang="en-GB" dirty="0"/>
              <a:t> Birmingham A to B….Info on UCAS site</a:t>
            </a:r>
            <a:br>
              <a:rPr lang="en-GB" dirty="0"/>
            </a:br>
            <a:endParaRPr lang="en-US" dirty="0"/>
          </a:p>
        </p:txBody>
      </p:sp>
      <p:pic>
        <p:nvPicPr>
          <p:cNvPr id="4" name="Picture 10" descr="University logo guidelines">
            <a:extLst>
              <a:ext uri="{FF2B5EF4-FFF2-40B4-BE49-F238E27FC236}">
                <a16:creationId xmlns:a16="http://schemas.microsoft.com/office/drawing/2014/main" id="{CEA66B22-BBE1-4A4E-9BFD-F9645750B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509" y="5341419"/>
            <a:ext cx="3684729" cy="1447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iversity of Bristol: University of Bristol chosen to host prestigious  British Academy lectures – India Education | Latest Education News | Global  Educational News | Recent Educational News">
            <a:extLst>
              <a:ext uri="{FF2B5EF4-FFF2-40B4-BE49-F238E27FC236}">
                <a16:creationId xmlns:a16="http://schemas.microsoft.com/office/drawing/2014/main" id="{86900DAB-42F1-4E91-A4AA-DABBBB15E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481" y="5443013"/>
            <a:ext cx="3850514" cy="115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9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053A-1668-1949-BCDC-0ED984AF3C96}"/>
              </a:ext>
            </a:extLst>
          </p:cNvPr>
          <p:cNvSpPr>
            <a:spLocks noGrp="1"/>
          </p:cNvSpPr>
          <p:nvPr>
            <p:ph type="title"/>
          </p:nvPr>
        </p:nvSpPr>
        <p:spPr/>
        <p:txBody>
          <a:bodyPr/>
          <a:lstStyle/>
          <a:p>
            <a:r>
              <a:rPr lang="en-GB" dirty="0"/>
              <a:t> </a:t>
            </a:r>
            <a:r>
              <a:rPr lang="en-GB" b="1" dirty="0"/>
              <a:t>Facilitating Subjects</a:t>
            </a:r>
            <a:endParaRPr lang="en-US" dirty="0"/>
          </a:p>
        </p:txBody>
      </p:sp>
      <p:sp>
        <p:nvSpPr>
          <p:cNvPr id="3" name="Content Placeholder 2">
            <a:extLst>
              <a:ext uri="{FF2B5EF4-FFF2-40B4-BE49-F238E27FC236}">
                <a16:creationId xmlns:a16="http://schemas.microsoft.com/office/drawing/2014/main" id="{4721BE73-C28E-CC49-8EB1-7AD85C491270}"/>
              </a:ext>
            </a:extLst>
          </p:cNvPr>
          <p:cNvSpPr>
            <a:spLocks noGrp="1"/>
          </p:cNvSpPr>
          <p:nvPr>
            <p:ph idx="1"/>
          </p:nvPr>
        </p:nvSpPr>
        <p:spPr/>
        <p:txBody>
          <a:bodyPr>
            <a:normAutofit fontScale="85000" lnSpcReduction="20000"/>
          </a:bodyPr>
          <a:lstStyle/>
          <a:p>
            <a:r>
              <a:rPr lang="en-GB" dirty="0"/>
              <a:t>“The subjects most commonly preferred by Russell Group universities to gain access to a degree course” </a:t>
            </a:r>
          </a:p>
          <a:p>
            <a:r>
              <a:rPr lang="en-GB" b="1" dirty="0"/>
              <a:t>Students are usually but not always asked to present 1 or 2 of these subjects at A Level because of their highly academic and analytical demands</a:t>
            </a:r>
          </a:p>
          <a:p>
            <a:r>
              <a:rPr lang="en-GB" dirty="0"/>
              <a:t>English</a:t>
            </a:r>
          </a:p>
          <a:p>
            <a:r>
              <a:rPr lang="en-GB" dirty="0"/>
              <a:t>History</a:t>
            </a:r>
          </a:p>
          <a:p>
            <a:r>
              <a:rPr lang="en-GB" dirty="0"/>
              <a:t>Modern Languages</a:t>
            </a:r>
          </a:p>
          <a:p>
            <a:r>
              <a:rPr lang="en-GB" dirty="0"/>
              <a:t>Maths / Further Maths</a:t>
            </a:r>
          </a:p>
          <a:p>
            <a:r>
              <a:rPr lang="en-GB" dirty="0"/>
              <a:t>Physics</a:t>
            </a:r>
          </a:p>
          <a:p>
            <a:r>
              <a:rPr lang="en-GB" dirty="0"/>
              <a:t>Biology</a:t>
            </a:r>
          </a:p>
          <a:p>
            <a:r>
              <a:rPr lang="en-GB" dirty="0"/>
              <a:t>Chemistry</a:t>
            </a:r>
          </a:p>
          <a:p>
            <a:r>
              <a:rPr lang="en-GB" dirty="0"/>
              <a:t>Geography</a:t>
            </a:r>
            <a:endParaRPr lang="en-US" dirty="0"/>
          </a:p>
        </p:txBody>
      </p:sp>
    </p:spTree>
    <p:extLst>
      <p:ext uri="{BB962C8B-B14F-4D97-AF65-F5344CB8AC3E}">
        <p14:creationId xmlns:p14="http://schemas.microsoft.com/office/powerpoint/2010/main" val="244657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E0AF-41A4-4F72-B44D-1449650F8EAF}"/>
              </a:ext>
            </a:extLst>
          </p:cNvPr>
          <p:cNvSpPr>
            <a:spLocks noGrp="1"/>
          </p:cNvSpPr>
          <p:nvPr>
            <p:ph type="title"/>
          </p:nvPr>
        </p:nvSpPr>
        <p:spPr/>
        <p:txBody>
          <a:bodyPr/>
          <a:lstStyle/>
          <a:p>
            <a:r>
              <a:rPr lang="en-GB" dirty="0"/>
              <a:t>How to Choose a competitive University</a:t>
            </a:r>
          </a:p>
        </p:txBody>
      </p:sp>
      <p:sp>
        <p:nvSpPr>
          <p:cNvPr id="3" name="Content Placeholder 2">
            <a:extLst>
              <a:ext uri="{FF2B5EF4-FFF2-40B4-BE49-F238E27FC236}">
                <a16:creationId xmlns:a16="http://schemas.microsoft.com/office/drawing/2014/main" id="{923D1129-3E5F-49FF-95F2-7F4EE4C36953}"/>
              </a:ext>
            </a:extLst>
          </p:cNvPr>
          <p:cNvSpPr>
            <a:spLocks noGrp="1"/>
          </p:cNvSpPr>
          <p:nvPr>
            <p:ph idx="1"/>
          </p:nvPr>
        </p:nvSpPr>
        <p:spPr>
          <a:xfrm>
            <a:off x="950026" y="1543792"/>
            <a:ext cx="10213344" cy="4190486"/>
          </a:xfrm>
        </p:spPr>
        <p:txBody>
          <a:bodyPr>
            <a:normAutofit fontScale="85000" lnSpcReduction="20000"/>
          </a:bodyPr>
          <a:lstStyle/>
          <a:p>
            <a:r>
              <a:rPr lang="en-GB" dirty="0"/>
              <a:t>Get Informed!</a:t>
            </a:r>
          </a:p>
          <a:p>
            <a:r>
              <a:rPr lang="en-GB" dirty="0"/>
              <a:t>Research:-</a:t>
            </a:r>
          </a:p>
          <a:p>
            <a:pPr lvl="1"/>
            <a:r>
              <a:rPr lang="en-GB" dirty="0"/>
              <a:t>UCAS</a:t>
            </a:r>
          </a:p>
          <a:p>
            <a:pPr lvl="1"/>
            <a:r>
              <a:rPr lang="en-GB" dirty="0"/>
              <a:t>Which University</a:t>
            </a:r>
          </a:p>
          <a:p>
            <a:pPr lvl="1"/>
            <a:r>
              <a:rPr lang="en-GB" dirty="0"/>
              <a:t>Russell Group</a:t>
            </a:r>
          </a:p>
          <a:p>
            <a:pPr lvl="1"/>
            <a:r>
              <a:rPr lang="en-GB" dirty="0"/>
              <a:t>Open Days</a:t>
            </a:r>
          </a:p>
          <a:p>
            <a:r>
              <a:rPr lang="en-GB" dirty="0"/>
              <a:t>Look at where your courses sit in the league tables</a:t>
            </a:r>
          </a:p>
          <a:p>
            <a:r>
              <a:rPr lang="en-GB" dirty="0">
                <a:hlinkClick r:id="rId2"/>
              </a:rPr>
              <a:t>https://www.ucas.com/explore/unis</a:t>
            </a:r>
            <a:endParaRPr lang="en-GB" dirty="0"/>
          </a:p>
          <a:p>
            <a:r>
              <a:rPr lang="en-GB" dirty="0"/>
              <a:t>Most Universities offer great Courses …..Sometimes it’s better to choose the course rather than the University – Employers know!</a:t>
            </a:r>
          </a:p>
          <a:p>
            <a:r>
              <a:rPr lang="en-GB" dirty="0"/>
              <a:t>Bath and St Andrews are in the top 10 Universities but not ‘Russell group’</a:t>
            </a:r>
          </a:p>
          <a:p>
            <a:r>
              <a:rPr lang="en-GB" dirty="0"/>
              <a:t>Visit the universities- Does it feel right?</a:t>
            </a:r>
          </a:p>
        </p:txBody>
      </p:sp>
      <p:pic>
        <p:nvPicPr>
          <p:cNvPr id="4" name="Picture 4" descr="University logo | University brand | StaffNet | The University of Manchester">
            <a:extLst>
              <a:ext uri="{FF2B5EF4-FFF2-40B4-BE49-F238E27FC236}">
                <a16:creationId xmlns:a16="http://schemas.microsoft.com/office/drawing/2014/main" id="{4AB638F0-1237-42F3-BEE8-91C2BA42A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698" y="5258377"/>
            <a:ext cx="3426348" cy="154903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niversity of nottingham Logos">
            <a:extLst>
              <a:ext uri="{FF2B5EF4-FFF2-40B4-BE49-F238E27FC236}">
                <a16:creationId xmlns:a16="http://schemas.microsoft.com/office/drawing/2014/main" id="{E6801CF4-FCAF-480D-881A-6707998BA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937" y="5120436"/>
            <a:ext cx="2030244" cy="152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5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5A30-C49E-49F3-BEC7-3693E0BFD3AE}"/>
              </a:ext>
            </a:extLst>
          </p:cNvPr>
          <p:cNvSpPr>
            <a:spLocks noGrp="1"/>
          </p:cNvSpPr>
          <p:nvPr>
            <p:ph type="title"/>
          </p:nvPr>
        </p:nvSpPr>
        <p:spPr/>
        <p:txBody>
          <a:bodyPr/>
          <a:lstStyle/>
          <a:p>
            <a:r>
              <a:rPr lang="en-US" dirty="0"/>
              <a:t>Super-curricular activities</a:t>
            </a:r>
            <a:endParaRPr lang="en-GB" dirty="0"/>
          </a:p>
        </p:txBody>
      </p:sp>
      <p:sp>
        <p:nvSpPr>
          <p:cNvPr id="3" name="Content Placeholder 2">
            <a:extLst>
              <a:ext uri="{FF2B5EF4-FFF2-40B4-BE49-F238E27FC236}">
                <a16:creationId xmlns:a16="http://schemas.microsoft.com/office/drawing/2014/main" id="{F783664A-6A2E-4C09-9E7D-DEBF0E2F9AAA}"/>
              </a:ext>
            </a:extLst>
          </p:cNvPr>
          <p:cNvSpPr>
            <a:spLocks noGrp="1"/>
          </p:cNvSpPr>
          <p:nvPr>
            <p:ph idx="1"/>
          </p:nvPr>
        </p:nvSpPr>
        <p:spPr>
          <a:xfrm>
            <a:off x="838200" y="1704357"/>
            <a:ext cx="10515600" cy="4351338"/>
          </a:xfrm>
        </p:spPr>
        <p:txBody>
          <a:bodyPr>
            <a:normAutofit lnSpcReduction="10000"/>
          </a:bodyPr>
          <a:lstStyle/>
          <a:p>
            <a:r>
              <a:rPr lang="en-US" dirty="0"/>
              <a:t>Any work you do that goes beyond the syllabus to enhance your learning.</a:t>
            </a:r>
          </a:p>
          <a:p>
            <a:r>
              <a:rPr lang="en-US" dirty="0"/>
              <a:t>Super Curricular activities is proof of engagement, which is a key feature for Russell group and Oxbridge applications.</a:t>
            </a:r>
          </a:p>
          <a:p>
            <a:r>
              <a:rPr lang="en-US" dirty="0"/>
              <a:t>Prove you love your subject!</a:t>
            </a:r>
          </a:p>
          <a:p>
            <a:r>
              <a:rPr lang="en-US" dirty="0"/>
              <a:t>Start reading around your subject</a:t>
            </a:r>
          </a:p>
          <a:p>
            <a:r>
              <a:rPr lang="en-US" dirty="0"/>
              <a:t>Be pro active and demonstrate independence</a:t>
            </a:r>
          </a:p>
          <a:p>
            <a:r>
              <a:rPr lang="en-US" dirty="0"/>
              <a:t>Super –Curricular work is the best way of demonstrating this </a:t>
            </a:r>
          </a:p>
          <a:p>
            <a:r>
              <a:rPr lang="en-US" dirty="0"/>
              <a:t>You can also include it in your personal statement in you UCAS application and in interviews.</a:t>
            </a:r>
          </a:p>
          <a:p>
            <a:endParaRPr lang="en-GB" sz="1800" u="sng" dirty="0">
              <a:solidFill>
                <a:srgbClr val="0000FF"/>
              </a:solidFill>
              <a:latin typeface="Calibri" panose="020F0502020204030204" pitchFamily="34" charset="0"/>
            </a:endParaRPr>
          </a:p>
          <a:p>
            <a:pPr marL="0" indent="0">
              <a:buNone/>
            </a:pPr>
            <a:endParaRPr lang="en-GB" sz="1800" u="sng" dirty="0">
              <a:solidFill>
                <a:srgbClr val="0000FF"/>
              </a:solidFill>
              <a:latin typeface="Calibri" panose="020F0502020204030204" pitchFamily="34" charset="0"/>
            </a:endParaRPr>
          </a:p>
        </p:txBody>
      </p:sp>
      <p:pic>
        <p:nvPicPr>
          <p:cNvPr id="2050" name="Picture 2" descr="Oxplore | What's New">
            <a:extLst>
              <a:ext uri="{FF2B5EF4-FFF2-40B4-BE49-F238E27FC236}">
                <a16:creationId xmlns:a16="http://schemas.microsoft.com/office/drawing/2014/main" id="{77BE9645-BC6A-4B70-B25C-C8EE528C9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539" y="6031275"/>
            <a:ext cx="3038475" cy="7995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xbridge – The GSAL Journal">
            <a:extLst>
              <a:ext uri="{FF2B5EF4-FFF2-40B4-BE49-F238E27FC236}">
                <a16:creationId xmlns:a16="http://schemas.microsoft.com/office/drawing/2014/main" id="{4F001763-1FDF-44E9-83FD-CCC3B6BA4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782" y="199407"/>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bout the logo | University of Cambridge">
            <a:extLst>
              <a:ext uri="{FF2B5EF4-FFF2-40B4-BE49-F238E27FC236}">
                <a16:creationId xmlns:a16="http://schemas.microsoft.com/office/drawing/2014/main" id="{2E9911B4-A8AD-41FD-B985-8F7CF3319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744" y="5822711"/>
            <a:ext cx="3848550" cy="100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4281</Words>
  <Application>Microsoft Office PowerPoint</Application>
  <PresentationFormat>Widescreen</PresentationFormat>
  <Paragraphs>318</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Russell Group Universities and Oxbridge</vt:lpstr>
      <vt:lpstr>Russell group Universities</vt:lpstr>
      <vt:lpstr>Which Universities are in the Russell Group?</vt:lpstr>
      <vt:lpstr> Why chose a Russell Group University?</vt:lpstr>
      <vt:lpstr>Getting in … Entrance requirements are high</vt:lpstr>
      <vt:lpstr>A to B schemes</vt:lpstr>
      <vt:lpstr> Facilitating Subjects</vt:lpstr>
      <vt:lpstr>How to Choose a competitive University</vt:lpstr>
      <vt:lpstr>Super-curricular activities</vt:lpstr>
      <vt:lpstr>Super-curricular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now ?-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Russell group Universities</dc:title>
  <dc:creator>Greenwood, Mrs K (Kingsmead School)</dc:creator>
  <cp:lastModifiedBy>Howard, Mr K (Kingsmead School)</cp:lastModifiedBy>
  <cp:revision>32</cp:revision>
  <cp:lastPrinted>2023-03-15T13:15:07Z</cp:lastPrinted>
  <dcterms:created xsi:type="dcterms:W3CDTF">2022-05-15T13:03:02Z</dcterms:created>
  <dcterms:modified xsi:type="dcterms:W3CDTF">2023-03-27T11:51:54Z</dcterms:modified>
</cp:coreProperties>
</file>