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333" r:id="rId3"/>
    <p:sldId id="332" r:id="rId4"/>
    <p:sldId id="331" r:id="rId5"/>
    <p:sldId id="287" r:id="rId6"/>
    <p:sldId id="305" r:id="rId7"/>
    <p:sldId id="306" r:id="rId8"/>
    <p:sldId id="309" r:id="rId9"/>
    <p:sldId id="335" r:id="rId10"/>
    <p:sldId id="311" r:id="rId11"/>
    <p:sldId id="308" r:id="rId12"/>
    <p:sldId id="334" r:id="rId13"/>
    <p:sldId id="312" r:id="rId14"/>
    <p:sldId id="313" r:id="rId15"/>
    <p:sldId id="316" r:id="rId16"/>
    <p:sldId id="315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352CC0-3C65-45BF-84D3-00D7118D1E88}">
          <p14:sldIdLst>
            <p14:sldId id="280"/>
            <p14:sldId id="333"/>
            <p14:sldId id="332"/>
            <p14:sldId id="331"/>
            <p14:sldId id="287"/>
            <p14:sldId id="305"/>
            <p14:sldId id="306"/>
            <p14:sldId id="309"/>
            <p14:sldId id="335"/>
            <p14:sldId id="311"/>
            <p14:sldId id="308"/>
            <p14:sldId id="334"/>
            <p14:sldId id="312"/>
            <p14:sldId id="313"/>
            <p14:sldId id="316"/>
            <p14:sldId id="315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F5E"/>
    <a:srgbClr val="68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CC084-84D1-46C2-8F2A-CF170C171B8E}" v="1" dt="2023-03-13T11:14:17.750"/>
    <p1510:client id="{8666933A-3302-DBF0-51DE-3CDB9B301033}" v="285" dt="2023-03-10T09:31:54.836"/>
    <p1510:client id="{BF7527CC-EAE9-039D-955F-AAA6BE7B5E37}" v="11" dt="2023-03-13T11:06:40.989"/>
    <p1510:client id="{FAF93B8A-5F4F-33AF-08DD-A3FC4AF7C9C8}" v="1751" dt="2023-03-13T09:38:17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3842" autoAdjust="0"/>
  </p:normalViewPr>
  <p:slideViewPr>
    <p:cSldViewPr snapToGrid="0">
      <p:cViewPr varScale="1">
        <p:scale>
          <a:sx n="92" d="100"/>
          <a:sy n="92" d="100"/>
        </p:scale>
        <p:origin x="1356" y="6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364CE3-62F9-4729-A995-D43D2D9A473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BB62C57-FDF2-4BF3-81FB-4A8F7E4ABE99}">
      <dgm:prSet phldrT="[Text]"/>
      <dgm:spPr/>
      <dgm:t>
        <a:bodyPr/>
        <a:lstStyle/>
        <a:p>
          <a:r>
            <a:rPr lang="en-US" dirty="0"/>
            <a:t>Apply</a:t>
          </a:r>
        </a:p>
      </dgm:t>
    </dgm:pt>
    <dgm:pt modelId="{53F42AEB-B599-4A40-8A75-509FA419F8B6}" type="parTrans" cxnId="{3517DEAD-4FCF-43EE-8E36-77473E3C2983}">
      <dgm:prSet/>
      <dgm:spPr/>
      <dgm:t>
        <a:bodyPr/>
        <a:lstStyle/>
        <a:p>
          <a:endParaRPr lang="en-US"/>
        </a:p>
      </dgm:t>
    </dgm:pt>
    <dgm:pt modelId="{B0C6AC35-F8C6-46EB-86A1-AF16248609DE}" type="sibTrans" cxnId="{3517DEAD-4FCF-43EE-8E36-77473E3C2983}">
      <dgm:prSet/>
      <dgm:spPr/>
      <dgm:t>
        <a:bodyPr/>
        <a:lstStyle/>
        <a:p>
          <a:endParaRPr lang="en-US"/>
        </a:p>
      </dgm:t>
    </dgm:pt>
    <dgm:pt modelId="{A66FE1B2-DB0D-42B7-885C-EC0AED38FC04}">
      <dgm:prSet phldrT="[Text]"/>
      <dgm:spPr/>
      <dgm:t>
        <a:bodyPr/>
        <a:lstStyle/>
        <a:p>
          <a:r>
            <a:rPr lang="en-US" dirty="0"/>
            <a:t>Assessed</a:t>
          </a:r>
        </a:p>
      </dgm:t>
    </dgm:pt>
    <dgm:pt modelId="{D4FFE82E-BE4F-4888-B7E5-4A48F31CF945}" type="parTrans" cxnId="{DDC36889-5B1D-4185-9DC9-CF435FEE39CC}">
      <dgm:prSet/>
      <dgm:spPr/>
      <dgm:t>
        <a:bodyPr/>
        <a:lstStyle/>
        <a:p>
          <a:endParaRPr lang="en-US"/>
        </a:p>
      </dgm:t>
    </dgm:pt>
    <dgm:pt modelId="{5CD355BC-9421-4A53-904A-6E730786DDCB}" type="sibTrans" cxnId="{DDC36889-5B1D-4185-9DC9-CF435FEE39CC}">
      <dgm:prSet/>
      <dgm:spPr/>
      <dgm:t>
        <a:bodyPr/>
        <a:lstStyle/>
        <a:p>
          <a:endParaRPr lang="en-US"/>
        </a:p>
      </dgm:t>
    </dgm:pt>
    <dgm:pt modelId="{CA2F8742-C1C7-453E-AE85-2ADB5B2A21DE}">
      <dgm:prSet phldrT="[Text]"/>
      <dgm:spPr/>
      <dgm:t>
        <a:bodyPr/>
        <a:lstStyle/>
        <a:p>
          <a:r>
            <a:rPr lang="en-US" dirty="0"/>
            <a:t>Receive finance</a:t>
          </a:r>
        </a:p>
      </dgm:t>
    </dgm:pt>
    <dgm:pt modelId="{87B5AEC6-FD6E-4DA8-B8AC-7E0B139B19B9}" type="parTrans" cxnId="{B2B7AB4D-4BCB-4141-9945-7593949CAE1A}">
      <dgm:prSet/>
      <dgm:spPr/>
      <dgm:t>
        <a:bodyPr/>
        <a:lstStyle/>
        <a:p>
          <a:endParaRPr lang="en-US"/>
        </a:p>
      </dgm:t>
    </dgm:pt>
    <dgm:pt modelId="{6DBD8BFD-248C-4D40-B8C8-BB860DE18C9B}" type="sibTrans" cxnId="{B2B7AB4D-4BCB-4141-9945-7593949CAE1A}">
      <dgm:prSet/>
      <dgm:spPr/>
      <dgm:t>
        <a:bodyPr/>
        <a:lstStyle/>
        <a:p>
          <a:endParaRPr lang="en-US"/>
        </a:p>
      </dgm:t>
    </dgm:pt>
    <dgm:pt modelId="{EE5C4E38-73F1-440E-A211-1E4DA7856093}">
      <dgm:prSet phldrT="[Text]"/>
      <dgm:spPr/>
      <dgm:t>
        <a:bodyPr/>
        <a:lstStyle/>
        <a:p>
          <a:r>
            <a:rPr lang="en-US" dirty="0"/>
            <a:t>Go to university!</a:t>
          </a:r>
        </a:p>
      </dgm:t>
    </dgm:pt>
    <dgm:pt modelId="{E95AD692-3F66-4AB3-A1EE-D021371CFC92}" type="parTrans" cxnId="{7BCF24BC-9858-405C-95B9-DA3968C78B4C}">
      <dgm:prSet/>
      <dgm:spPr/>
      <dgm:t>
        <a:bodyPr/>
        <a:lstStyle/>
        <a:p>
          <a:endParaRPr lang="en-US"/>
        </a:p>
      </dgm:t>
    </dgm:pt>
    <dgm:pt modelId="{78DA18BA-0697-46DC-BB3A-3BEC3194337D}" type="sibTrans" cxnId="{7BCF24BC-9858-405C-95B9-DA3968C78B4C}">
      <dgm:prSet/>
      <dgm:spPr/>
      <dgm:t>
        <a:bodyPr/>
        <a:lstStyle/>
        <a:p>
          <a:endParaRPr lang="en-US"/>
        </a:p>
      </dgm:t>
    </dgm:pt>
    <dgm:pt modelId="{81FC1F97-7711-4BBC-8086-B0AFF728EBD9}" type="pres">
      <dgm:prSet presAssocID="{6B364CE3-62F9-4729-A995-D43D2D9A473C}" presName="Name0" presStyleCnt="0">
        <dgm:presLayoutVars>
          <dgm:dir/>
          <dgm:animLvl val="lvl"/>
          <dgm:resizeHandles val="exact"/>
        </dgm:presLayoutVars>
      </dgm:prSet>
      <dgm:spPr/>
    </dgm:pt>
    <dgm:pt modelId="{BAB87932-D2F7-407E-9AC1-FBAF929E03D5}" type="pres">
      <dgm:prSet presAssocID="{8BB62C57-FDF2-4BF3-81FB-4A8F7E4ABE99}" presName="parTxOnly" presStyleLbl="node1" presStyleIdx="0" presStyleCnt="4" custLinFactY="-42435" custLinFactNeighborX="1719" custLinFactNeighborY="-100000">
        <dgm:presLayoutVars>
          <dgm:chMax val="0"/>
          <dgm:chPref val="0"/>
          <dgm:bulletEnabled val="1"/>
        </dgm:presLayoutVars>
      </dgm:prSet>
      <dgm:spPr/>
    </dgm:pt>
    <dgm:pt modelId="{87272ECD-E33C-4699-8175-BEA157FEECA3}" type="pres">
      <dgm:prSet presAssocID="{B0C6AC35-F8C6-46EB-86A1-AF16248609DE}" presName="parTxOnlySpace" presStyleCnt="0"/>
      <dgm:spPr/>
    </dgm:pt>
    <dgm:pt modelId="{C97F4869-1861-495F-96A6-8BFFE8859B6B}" type="pres">
      <dgm:prSet presAssocID="{A66FE1B2-DB0D-42B7-885C-EC0AED38FC04}" presName="parTxOnly" presStyleLbl="node1" presStyleIdx="1" presStyleCnt="4" custLinFactY="-42435" custLinFactNeighborX="1718" custLinFactNeighborY="-100000">
        <dgm:presLayoutVars>
          <dgm:chMax val="0"/>
          <dgm:chPref val="0"/>
          <dgm:bulletEnabled val="1"/>
        </dgm:presLayoutVars>
      </dgm:prSet>
      <dgm:spPr/>
    </dgm:pt>
    <dgm:pt modelId="{4A2C09F7-3253-474E-BE3B-9D7AA9E7E9C4}" type="pres">
      <dgm:prSet presAssocID="{5CD355BC-9421-4A53-904A-6E730786DDCB}" presName="parTxOnlySpace" presStyleCnt="0"/>
      <dgm:spPr/>
    </dgm:pt>
    <dgm:pt modelId="{3E500F04-D598-4594-BFEC-40AD9331F5AF}" type="pres">
      <dgm:prSet presAssocID="{CA2F8742-C1C7-453E-AE85-2ADB5B2A21DE}" presName="parTxOnly" presStyleLbl="node1" presStyleIdx="2" presStyleCnt="4" custLinFactY="-42435" custLinFactNeighborX="1718" custLinFactNeighborY="-100000">
        <dgm:presLayoutVars>
          <dgm:chMax val="0"/>
          <dgm:chPref val="0"/>
          <dgm:bulletEnabled val="1"/>
        </dgm:presLayoutVars>
      </dgm:prSet>
      <dgm:spPr/>
    </dgm:pt>
    <dgm:pt modelId="{B32194EC-AC78-4CF2-A581-A04E0EEE03D0}" type="pres">
      <dgm:prSet presAssocID="{6DBD8BFD-248C-4D40-B8C8-BB860DE18C9B}" presName="parTxOnlySpace" presStyleCnt="0"/>
      <dgm:spPr/>
    </dgm:pt>
    <dgm:pt modelId="{1C30FE93-D04D-4426-8B7F-CFAB1264804A}" type="pres">
      <dgm:prSet presAssocID="{EE5C4E38-73F1-440E-A211-1E4DA7856093}" presName="parTxOnly" presStyleLbl="node1" presStyleIdx="3" presStyleCnt="4" custLinFactY="-42435" custLinFactNeighborX="1718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B2B7AB4D-4BCB-4141-9945-7593949CAE1A}" srcId="{6B364CE3-62F9-4729-A995-D43D2D9A473C}" destId="{CA2F8742-C1C7-453E-AE85-2ADB5B2A21DE}" srcOrd="2" destOrd="0" parTransId="{87B5AEC6-FD6E-4DA8-B8AC-7E0B139B19B9}" sibTransId="{6DBD8BFD-248C-4D40-B8C8-BB860DE18C9B}"/>
    <dgm:cxn modelId="{DDC36889-5B1D-4185-9DC9-CF435FEE39CC}" srcId="{6B364CE3-62F9-4729-A995-D43D2D9A473C}" destId="{A66FE1B2-DB0D-42B7-885C-EC0AED38FC04}" srcOrd="1" destOrd="0" parTransId="{D4FFE82E-BE4F-4888-B7E5-4A48F31CF945}" sibTransId="{5CD355BC-9421-4A53-904A-6E730786DDCB}"/>
    <dgm:cxn modelId="{3517DEAD-4FCF-43EE-8E36-77473E3C2983}" srcId="{6B364CE3-62F9-4729-A995-D43D2D9A473C}" destId="{8BB62C57-FDF2-4BF3-81FB-4A8F7E4ABE99}" srcOrd="0" destOrd="0" parTransId="{53F42AEB-B599-4A40-8A75-509FA419F8B6}" sibTransId="{B0C6AC35-F8C6-46EB-86A1-AF16248609DE}"/>
    <dgm:cxn modelId="{7BCF24BC-9858-405C-95B9-DA3968C78B4C}" srcId="{6B364CE3-62F9-4729-A995-D43D2D9A473C}" destId="{EE5C4E38-73F1-440E-A211-1E4DA7856093}" srcOrd="3" destOrd="0" parTransId="{E95AD692-3F66-4AB3-A1EE-D021371CFC92}" sibTransId="{78DA18BA-0697-46DC-BB3A-3BEC3194337D}"/>
    <dgm:cxn modelId="{9432AFC4-9073-42C0-94B8-CB45F51AE0B4}" type="presOf" srcId="{A66FE1B2-DB0D-42B7-885C-EC0AED38FC04}" destId="{C97F4869-1861-495F-96A6-8BFFE8859B6B}" srcOrd="0" destOrd="0" presId="urn:microsoft.com/office/officeart/2005/8/layout/chevron1"/>
    <dgm:cxn modelId="{BE62A4C9-EAA3-4AD2-B577-41D4CF10AC06}" type="presOf" srcId="{8BB62C57-FDF2-4BF3-81FB-4A8F7E4ABE99}" destId="{BAB87932-D2F7-407E-9AC1-FBAF929E03D5}" srcOrd="0" destOrd="0" presId="urn:microsoft.com/office/officeart/2005/8/layout/chevron1"/>
    <dgm:cxn modelId="{BDD7B3CD-1CFC-4072-881A-D072D4715A1F}" type="presOf" srcId="{EE5C4E38-73F1-440E-A211-1E4DA7856093}" destId="{1C30FE93-D04D-4426-8B7F-CFAB1264804A}" srcOrd="0" destOrd="0" presId="urn:microsoft.com/office/officeart/2005/8/layout/chevron1"/>
    <dgm:cxn modelId="{7F82E6D5-3C75-41B6-925C-608BC6B7C8CB}" type="presOf" srcId="{6B364CE3-62F9-4729-A995-D43D2D9A473C}" destId="{81FC1F97-7711-4BBC-8086-B0AFF728EBD9}" srcOrd="0" destOrd="0" presId="urn:microsoft.com/office/officeart/2005/8/layout/chevron1"/>
    <dgm:cxn modelId="{17B330DE-7990-41E6-AE72-7C53012C98E4}" type="presOf" srcId="{CA2F8742-C1C7-453E-AE85-2ADB5B2A21DE}" destId="{3E500F04-D598-4594-BFEC-40AD9331F5AF}" srcOrd="0" destOrd="0" presId="urn:microsoft.com/office/officeart/2005/8/layout/chevron1"/>
    <dgm:cxn modelId="{DE11E6DD-2350-42EA-98AD-6E177618C933}" type="presParOf" srcId="{81FC1F97-7711-4BBC-8086-B0AFF728EBD9}" destId="{BAB87932-D2F7-407E-9AC1-FBAF929E03D5}" srcOrd="0" destOrd="0" presId="urn:microsoft.com/office/officeart/2005/8/layout/chevron1"/>
    <dgm:cxn modelId="{39B62BD0-9769-4598-85FD-FA84FB919221}" type="presParOf" srcId="{81FC1F97-7711-4BBC-8086-B0AFF728EBD9}" destId="{87272ECD-E33C-4699-8175-BEA157FEECA3}" srcOrd="1" destOrd="0" presId="urn:microsoft.com/office/officeart/2005/8/layout/chevron1"/>
    <dgm:cxn modelId="{C882DB73-F788-443B-989C-1B5F58077186}" type="presParOf" srcId="{81FC1F97-7711-4BBC-8086-B0AFF728EBD9}" destId="{C97F4869-1861-495F-96A6-8BFFE8859B6B}" srcOrd="2" destOrd="0" presId="urn:microsoft.com/office/officeart/2005/8/layout/chevron1"/>
    <dgm:cxn modelId="{7A29356E-0E85-416D-BF46-A3ECBEA5395D}" type="presParOf" srcId="{81FC1F97-7711-4BBC-8086-B0AFF728EBD9}" destId="{4A2C09F7-3253-474E-BE3B-9D7AA9E7E9C4}" srcOrd="3" destOrd="0" presId="urn:microsoft.com/office/officeart/2005/8/layout/chevron1"/>
    <dgm:cxn modelId="{33A04799-2DEA-49ED-B5C5-27BBB74C99A9}" type="presParOf" srcId="{81FC1F97-7711-4BBC-8086-B0AFF728EBD9}" destId="{3E500F04-D598-4594-BFEC-40AD9331F5AF}" srcOrd="4" destOrd="0" presId="urn:microsoft.com/office/officeart/2005/8/layout/chevron1"/>
    <dgm:cxn modelId="{C1AF6F6C-3021-4978-B045-ADF9DDE9679C}" type="presParOf" srcId="{81FC1F97-7711-4BBC-8086-B0AFF728EBD9}" destId="{B32194EC-AC78-4CF2-A581-A04E0EEE03D0}" srcOrd="5" destOrd="0" presId="urn:microsoft.com/office/officeart/2005/8/layout/chevron1"/>
    <dgm:cxn modelId="{1A1BEC1D-3922-4943-9927-81B281286F27}" type="presParOf" srcId="{81FC1F97-7711-4BBC-8086-B0AFF728EBD9}" destId="{1C30FE93-D04D-4426-8B7F-CFAB1264804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7932-D2F7-407E-9AC1-FBAF929E03D5}">
      <dsp:nvSpPr>
        <dsp:cNvPr id="0" name=""/>
        <dsp:cNvSpPr/>
      </dsp:nvSpPr>
      <dsp:spPr>
        <a:xfrm>
          <a:off x="9758" y="0"/>
          <a:ext cx="2839417" cy="11357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Apply</a:t>
          </a:r>
        </a:p>
      </dsp:txBody>
      <dsp:txXfrm>
        <a:off x="577641" y="0"/>
        <a:ext cx="1703651" cy="1135766"/>
      </dsp:txXfrm>
    </dsp:sp>
    <dsp:sp modelId="{C97F4869-1861-495F-96A6-8BFFE8859B6B}">
      <dsp:nvSpPr>
        <dsp:cNvPr id="0" name=""/>
        <dsp:cNvSpPr/>
      </dsp:nvSpPr>
      <dsp:spPr>
        <a:xfrm>
          <a:off x="2565231" y="0"/>
          <a:ext cx="2839417" cy="1135766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Assessed</a:t>
          </a:r>
        </a:p>
      </dsp:txBody>
      <dsp:txXfrm>
        <a:off x="3133114" y="0"/>
        <a:ext cx="1703651" cy="1135766"/>
      </dsp:txXfrm>
    </dsp:sp>
    <dsp:sp modelId="{3E500F04-D598-4594-BFEC-40AD9331F5AF}">
      <dsp:nvSpPr>
        <dsp:cNvPr id="0" name=""/>
        <dsp:cNvSpPr/>
      </dsp:nvSpPr>
      <dsp:spPr>
        <a:xfrm>
          <a:off x="5120707" y="0"/>
          <a:ext cx="2839417" cy="1135766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Receive finance</a:t>
          </a:r>
        </a:p>
      </dsp:txBody>
      <dsp:txXfrm>
        <a:off x="5688590" y="0"/>
        <a:ext cx="1703651" cy="1135766"/>
      </dsp:txXfrm>
    </dsp:sp>
    <dsp:sp modelId="{1C30FE93-D04D-4426-8B7F-CFAB1264804A}">
      <dsp:nvSpPr>
        <dsp:cNvPr id="0" name=""/>
        <dsp:cNvSpPr/>
      </dsp:nvSpPr>
      <dsp:spPr>
        <a:xfrm>
          <a:off x="7676182" y="0"/>
          <a:ext cx="2839417" cy="113576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 to university!</a:t>
          </a:r>
        </a:p>
      </dsp:txBody>
      <dsp:txXfrm>
        <a:off x="8244065" y="0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5C06-A877-44AE-9F31-A6C97EFC07AE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36D50-E3A5-4599-B3D3-95C52742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1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36D50-E3A5-4599-B3D3-95C52742E5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8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35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1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7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4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19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9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27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1641-5C35-4E30-B178-C08AE4E7AE6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student-finance-calculator/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pply-for-student-financ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1050"/>
            <a:ext cx="12192001" cy="6616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4804"/>
            <a:ext cx="9144000" cy="3553795"/>
          </a:xfrm>
        </p:spPr>
        <p:txBody>
          <a:bodyPr>
            <a:normAutofit/>
          </a:bodyPr>
          <a:lstStyle/>
          <a:p>
            <a:r>
              <a:rPr lang="en-GB" dirty="0"/>
              <a:t>Benefits of going to university and student finance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363931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0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3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33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Maintenance loan (living costs)</a:t>
            </a:r>
          </a:p>
        </p:txBody>
      </p:sp>
      <p:pic>
        <p:nvPicPr>
          <p:cNvPr id="3" name="Picture 5" descr="Table&#10;&#10;Description automatically generated">
            <a:extLst>
              <a:ext uri="{FF2B5EF4-FFF2-40B4-BE49-F238E27FC236}">
                <a16:creationId xmlns:a16="http://schemas.microsoft.com/office/drawing/2014/main" id="{285FC28B-EF9B-1657-56C9-24E07D1C2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860" y="1381934"/>
            <a:ext cx="7359373" cy="4646306"/>
          </a:xfrm>
          <a:prstGeom prst="rect">
            <a:avLst/>
          </a:prstGeom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57DA644E-11CA-FF70-3595-FCA620396D0D}"/>
              </a:ext>
            </a:extLst>
          </p:cNvPr>
          <p:cNvSpPr txBox="1">
            <a:spLocks/>
          </p:cNvSpPr>
          <p:nvPr/>
        </p:nvSpPr>
        <p:spPr>
          <a:xfrm>
            <a:off x="7241194" y="2079571"/>
            <a:ext cx="4385776" cy="3745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The maintenance loan is </a:t>
            </a:r>
            <a:r>
              <a:rPr lang="en-GB" sz="2600" b="1" dirty="0"/>
              <a:t>means-tested (based on the household income).</a:t>
            </a:r>
          </a:p>
          <a:p>
            <a:pPr marL="0" indent="0">
              <a:buNone/>
            </a:pPr>
            <a:endParaRPr lang="en-GB" sz="26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</a:rPr>
              <a:t>Use this online tool to work out an estimate:</a:t>
            </a: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  <a:hlinkClick r:id="rId4"/>
              </a:rPr>
              <a:t>https://www.gov.uk/student-finance-calculator/y</a:t>
            </a:r>
            <a:r>
              <a:rPr lang="en-GB" sz="2600" dirty="0">
                <a:ea typeface="+mn-lt"/>
                <a:cs typeface="+mn-lt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8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33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Maintenance loan (living costs)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547918"/>
            <a:ext cx="10515600" cy="4675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It is paid directly into your bank account once a term</a:t>
            </a:r>
            <a:br>
              <a:rPr lang="en-GB" dirty="0">
                <a:ea typeface="Calibri"/>
                <a:cs typeface="Calibri"/>
              </a:rPr>
            </a:br>
            <a:r>
              <a:rPr lang="en-GB" dirty="0">
                <a:ea typeface="Calibri"/>
                <a:cs typeface="Calibri"/>
              </a:rPr>
              <a:t>September/January/April </a:t>
            </a:r>
            <a:endParaRPr lang="en-US" dirty="0"/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Due to the summer holidays, the April funds will usually need to last you over the summer, unless you find a part-time job</a:t>
            </a:r>
          </a:p>
          <a:p>
            <a:endParaRPr lang="en-GB" dirty="0"/>
          </a:p>
          <a:p>
            <a:r>
              <a:rPr lang="en-GB" dirty="0"/>
              <a:t>You can spend it on anything you like and without budgeting you could end up with no money for weeks if not months.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6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334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ea typeface="Calibri Light"/>
                <a:cs typeface="Calibri Light"/>
              </a:rPr>
              <a:t>Budgeting</a:t>
            </a:r>
            <a:br>
              <a:rPr lang="en-GB" dirty="0">
                <a:ea typeface="Calibri Light"/>
                <a:cs typeface="Calibri Light"/>
              </a:rPr>
            </a:br>
            <a:r>
              <a:rPr lang="en-GB" sz="3600" dirty="0">
                <a:ea typeface="Calibri Light"/>
                <a:cs typeface="Calibri Light"/>
              </a:rPr>
              <a:t>Start a spreadsheet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2ED9EE7-04AA-4144-74FF-6A6644110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9352"/>
              </p:ext>
            </p:extLst>
          </p:nvPr>
        </p:nvGraphicFramePr>
        <p:xfrm>
          <a:off x="402566" y="1524000"/>
          <a:ext cx="11613820" cy="3683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636">
                  <a:extLst>
                    <a:ext uri="{9D8B030D-6E8A-4147-A177-3AD203B41FA5}">
                      <a16:colId xmlns:a16="http://schemas.microsoft.com/office/drawing/2014/main" val="4130335165"/>
                    </a:ext>
                  </a:extLst>
                </a:gridCol>
                <a:gridCol w="1935636">
                  <a:extLst>
                    <a:ext uri="{9D8B030D-6E8A-4147-A177-3AD203B41FA5}">
                      <a16:colId xmlns:a16="http://schemas.microsoft.com/office/drawing/2014/main" val="3976620286"/>
                    </a:ext>
                  </a:extLst>
                </a:gridCol>
                <a:gridCol w="2415106">
                  <a:extLst>
                    <a:ext uri="{9D8B030D-6E8A-4147-A177-3AD203B41FA5}">
                      <a16:colId xmlns:a16="http://schemas.microsoft.com/office/drawing/2014/main" val="1973497710"/>
                    </a:ext>
                  </a:extLst>
                </a:gridCol>
                <a:gridCol w="1706916">
                  <a:extLst>
                    <a:ext uri="{9D8B030D-6E8A-4147-A177-3AD203B41FA5}">
                      <a16:colId xmlns:a16="http://schemas.microsoft.com/office/drawing/2014/main" val="1681025892"/>
                    </a:ext>
                  </a:extLst>
                </a:gridCol>
                <a:gridCol w="1684890">
                  <a:extLst>
                    <a:ext uri="{9D8B030D-6E8A-4147-A177-3AD203B41FA5}">
                      <a16:colId xmlns:a16="http://schemas.microsoft.com/office/drawing/2014/main" val="1160622188"/>
                    </a:ext>
                  </a:extLst>
                </a:gridCol>
                <a:gridCol w="1935636">
                  <a:extLst>
                    <a:ext uri="{9D8B030D-6E8A-4147-A177-3AD203B41FA5}">
                      <a16:colId xmlns:a16="http://schemas.microsoft.com/office/drawing/2014/main" val="2499671660"/>
                    </a:ext>
                  </a:extLst>
                </a:gridCol>
              </a:tblGrid>
              <a:tr h="1439144">
                <a:tc>
                  <a:txBody>
                    <a:bodyPr/>
                    <a:lstStyle/>
                    <a:p>
                      <a:r>
                        <a:rPr lang="en-GB" dirty="0"/>
                        <a:t>UNI &amp;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TRAVEL COSTS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HOW MUCH WILL IT COST YOU TO COME HOME ON THE TRAIN/BUS/CAR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dirty="0"/>
                        <a:t>ACCOMMODATION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CHECK WHAT IS INCLUDED</a:t>
                      </a:r>
                      <a:br>
                        <a:rPr lang="en-GB" sz="1200" b="0" dirty="0"/>
                      </a:br>
                      <a:r>
                        <a:rPr lang="en-GB" sz="1200" b="0" dirty="0"/>
                        <a:t>ENSUITE OR NOT?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DO YOU HAVE TO PAY OVER THE SUMMER HOLS?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DEPOSIT?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GYM</a:t>
                      </a:r>
                    </a:p>
                    <a:p>
                      <a:pPr lvl="0">
                        <a:buNone/>
                      </a:pPr>
                      <a:r>
                        <a:rPr lang="en-GB" sz="1200" b="0" dirty="0"/>
                        <a:t>SOMETIMES THIS IS INCLUDED IN UNI ACCOMMODATION FEES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INCLUDE OTHER THINGS HERE THAT ARE IMPORTANT TO YOU</a:t>
                      </a:r>
                    </a:p>
                    <a:p>
                      <a:pPr lvl="0">
                        <a:buNone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MEALS OUT/COFFEE/CAR PARK CHARGES IF YOU TAKE YOUR CAR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37861"/>
                  </a:ext>
                </a:extLst>
              </a:tr>
              <a:tr h="652808">
                <a:tc>
                  <a:txBody>
                    <a:bodyPr/>
                    <a:lstStyle/>
                    <a:p>
                      <a:r>
                        <a:rPr lang="en-GB" b="1" dirty="0"/>
                        <a:t>UNI OF BHAM</a:t>
                      </a:r>
                      <a:br>
                        <a:rPr lang="en-GB" b="1" dirty="0"/>
                      </a:b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57033"/>
                  </a:ext>
                </a:extLst>
              </a:tr>
              <a:tr h="890192">
                <a:tc>
                  <a:txBody>
                    <a:bodyPr/>
                    <a:lstStyle/>
                    <a:p>
                      <a:r>
                        <a:rPr lang="en-GB" b="1" dirty="0"/>
                        <a:t>UNI OF MANCHESTER</a:t>
                      </a:r>
                      <a:br>
                        <a:rPr lang="en-GB" b="1" dirty="0"/>
                      </a:b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723932"/>
                  </a:ext>
                </a:extLst>
              </a:tr>
              <a:tr h="652808">
                <a:tc>
                  <a:txBody>
                    <a:bodyPr/>
                    <a:lstStyle/>
                    <a:p>
                      <a:r>
                        <a:rPr lang="en-GB" b="1" dirty="0"/>
                        <a:t>UNI OF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1602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0FC8A02-8B25-1FE6-A792-A8B4756134DB}"/>
              </a:ext>
            </a:extLst>
          </p:cNvPr>
          <p:cNvSpPr txBox="1">
            <a:spLocks/>
          </p:cNvSpPr>
          <p:nvPr/>
        </p:nvSpPr>
        <p:spPr>
          <a:xfrm>
            <a:off x="142336" y="4966866"/>
            <a:ext cx="12053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FF0000"/>
                </a:solidFill>
                <a:ea typeface="Calibri Light"/>
                <a:cs typeface="Calibri Light"/>
              </a:rPr>
              <a:t>You can also include entry requirements, bursaries, contextual offers, etc and make notes if you visit for an Open Day</a:t>
            </a:r>
            <a:endParaRPr lang="en-US" sz="3600" dirty="0">
              <a:solidFill>
                <a:srgbClr val="000000"/>
              </a:solidFill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419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5" y="199334"/>
            <a:ext cx="11895826" cy="1325563"/>
          </a:xfrm>
        </p:spPr>
        <p:txBody>
          <a:bodyPr/>
          <a:lstStyle/>
          <a:p>
            <a:pPr algn="ctr"/>
            <a:r>
              <a:rPr lang="en-GB" dirty="0"/>
              <a:t>Student finance: Paying back your loan – </a:t>
            </a:r>
            <a:r>
              <a:rPr lang="en-GB" b="1" dirty="0"/>
              <a:t>PLAN 5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8113" y="1289142"/>
            <a:ext cx="11010866" cy="4675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You repay 9% of everything earned above £25,000 – earn less and you don't repay anything</a:t>
            </a:r>
          </a:p>
          <a:p>
            <a:endParaRPr lang="en-GB" dirty="0"/>
          </a:p>
          <a:p>
            <a:r>
              <a:rPr lang="en-GB" dirty="0"/>
              <a:t>You start repaying in the April after you have graduated</a:t>
            </a:r>
          </a:p>
          <a:p>
            <a:endParaRPr lang="en-GB" dirty="0"/>
          </a:p>
          <a:p>
            <a:r>
              <a:rPr lang="en-GB" dirty="0"/>
              <a:t>After 30 years, the debt is written off – </a:t>
            </a:r>
            <a:r>
              <a:rPr lang="en-GB" b="1" dirty="0"/>
              <a:t>83%</a:t>
            </a:r>
            <a:r>
              <a:rPr lang="en-GB" dirty="0"/>
              <a:t> will never pay off their loan</a:t>
            </a:r>
          </a:p>
          <a:p>
            <a:endParaRPr lang="en-GB" dirty="0"/>
          </a:p>
          <a:p>
            <a:r>
              <a:rPr lang="en-GB" dirty="0"/>
              <a:t>The ‘debt’ doesn’t go against your credit rating or any mortgage applications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0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89" y="199334"/>
            <a:ext cx="11435750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GB" b="1" dirty="0">
                <a:ea typeface="+mj-lt"/>
                <a:cs typeface="+mj-lt"/>
              </a:rPr>
              <a:t>Plan 5 -</a:t>
            </a:r>
            <a:r>
              <a:rPr lang="en-GB" b="1" dirty="0">
                <a:latin typeface="Calibri Light"/>
                <a:ea typeface="Calibri Light"/>
                <a:cs typeface="Calibri Light"/>
              </a:rPr>
              <a:t> </a:t>
            </a:r>
            <a:r>
              <a:rPr lang="en-GB" dirty="0">
                <a:latin typeface="Calibri"/>
                <a:ea typeface="Calibri"/>
                <a:cs typeface="Calibri"/>
              </a:rPr>
              <a:t>The thresholds will be £480 a week or £2,083 a month (before tax and other deductions).</a:t>
            </a:r>
            <a:endParaRPr lang="en-GB">
              <a:ea typeface="Calibri Light"/>
              <a:cs typeface="Calibri Ligh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8679" y="1393371"/>
            <a:ext cx="11235664" cy="445583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b="1" dirty="0">
              <a:ea typeface="Calibri"/>
              <a:cs typeface="Calibri"/>
            </a:endParaRPr>
          </a:p>
          <a:p>
            <a:r>
              <a:rPr lang="en-GB" b="1" dirty="0"/>
              <a:t>Example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You’re paid monthly and your income changes each month. This month your income was £2,250, which is over the Plan 5 monthly threshold of £2,083.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Your income was £167 over the threshold (£2,250 minus £2,083). You will pay back £15 (9% of £167) this month.</a:t>
            </a:r>
            <a:endParaRPr lang="en-GB" dirty="0"/>
          </a:p>
          <a:p>
            <a:r>
              <a:rPr lang="en-GB" b="1" dirty="0"/>
              <a:t>Example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Your annual income is £33,000 and you’re paid a regular monthly wage. This means that each month your income is £2,750 (£33,000 divided by 12). This is over the Plan 5 monthly threshold of £2,083.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Your income is £667 over the threshold (£2,750 minus £2,083). You will pay back £60 (9% of £667) each month.</a:t>
            </a:r>
          </a:p>
          <a:p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6223000"/>
            <a:ext cx="9194800" cy="520700"/>
          </a:xfrm>
          <a:prstGeom prst="rect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P1: Be prepared for life post-sixth form with a final destination of either university, apprenticeship or place of employment with at least 3 Level 3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47852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Applying for finance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139887"/>
            <a:ext cx="10515600" cy="4795963"/>
          </a:xfrm>
        </p:spPr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https://www.gov.uk/apply-for-student-finance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6223000"/>
            <a:ext cx="9194800" cy="520700"/>
          </a:xfrm>
          <a:prstGeom prst="rect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P1: Be prepared for life post-sixth form with a final destination of either university, apprenticeship or place of employment with at least 3 Level 3 qualifications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258" t="14710" r="38962" b="51375"/>
          <a:stretch/>
        </p:blipFill>
        <p:spPr>
          <a:xfrm>
            <a:off x="838200" y="1813303"/>
            <a:ext cx="9194800" cy="37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728419"/>
            <a:ext cx="10515600" cy="52074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Recap:</a:t>
            </a:r>
          </a:p>
          <a:p>
            <a:pPr lvl="1"/>
            <a:r>
              <a:rPr lang="en-GB" dirty="0"/>
              <a:t>Tuition fee loan – paid directly to your university to cover the costs of your lectures etc.</a:t>
            </a:r>
          </a:p>
          <a:p>
            <a:pPr lvl="1"/>
            <a:r>
              <a:rPr lang="en-GB" dirty="0"/>
              <a:t>Maintenance loan – paid directly to you, 3 times a year. The amount you will receive is based on your ‘household’ income 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 dirty="0"/>
              <a:t>You don’t need to worry about paying it back. It automatically comes out of your salary when you are earning over £25,000 a year</a:t>
            </a:r>
            <a:endParaRPr lang="en-GB" dirty="0">
              <a:ea typeface="Calibri"/>
              <a:cs typeface="Calibri"/>
            </a:endParaRPr>
          </a:p>
          <a:p>
            <a:pPr lvl="1"/>
            <a:r>
              <a:rPr lang="en-GB" dirty="0"/>
              <a:t>When applying for a mortgage, car on finance, or a credit card (etc) your student loan won't affect this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6223000"/>
            <a:ext cx="9194800" cy="520700"/>
          </a:xfrm>
          <a:prstGeom prst="rect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P1: Be prepared for life post-sixth form with a final destination of either university, apprenticeship or place of employment with at least 3 Level 3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32168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When to apply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327275"/>
            <a:ext cx="10515600" cy="46085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hasn’t been announced yet but usually opens at the beginning of March.</a:t>
            </a:r>
          </a:p>
          <a:p>
            <a:endParaRPr lang="en-GB" dirty="0"/>
          </a:p>
          <a:p>
            <a:r>
              <a:rPr lang="en-GB" dirty="0"/>
              <a:t>Easiest way is to apply online but you can request paper copies if required</a:t>
            </a:r>
          </a:p>
          <a:p>
            <a:endParaRPr lang="en-GB" dirty="0"/>
          </a:p>
          <a:p>
            <a:r>
              <a:rPr lang="en-GB" dirty="0"/>
              <a:t>You can apply before or after you confirm your university choice</a:t>
            </a:r>
          </a:p>
          <a:p>
            <a:endParaRPr lang="en-GB" dirty="0"/>
          </a:p>
          <a:p>
            <a:r>
              <a:rPr lang="en-GB" dirty="0"/>
              <a:t>If you apply with less than 4 weeks before your course starts, you will receive some money but not your full entitlement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6223000"/>
            <a:ext cx="9194800" cy="520700"/>
          </a:xfrm>
          <a:prstGeom prst="rect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P1: Be prepared for life post-sixth form with a final destination of either university, apprenticeship or place of employment with at least 3 Level 3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378641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What do you need?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327275"/>
            <a:ext cx="10515600" cy="4608575"/>
          </a:xfrm>
        </p:spPr>
        <p:txBody>
          <a:bodyPr>
            <a:normAutofit/>
          </a:bodyPr>
          <a:lstStyle/>
          <a:p>
            <a:r>
              <a:rPr lang="en-GB" dirty="0"/>
              <a:t>You will need proof of identity. </a:t>
            </a:r>
          </a:p>
          <a:p>
            <a:pPr lvl="1"/>
            <a:r>
              <a:rPr lang="en-GB" dirty="0"/>
              <a:t>Passport</a:t>
            </a:r>
          </a:p>
          <a:p>
            <a:pPr lvl="1"/>
            <a:r>
              <a:rPr lang="en-GB" dirty="0"/>
              <a:t>Birth certificate</a:t>
            </a:r>
          </a:p>
          <a:p>
            <a:r>
              <a:rPr lang="en-GB" dirty="0"/>
              <a:t>Household income</a:t>
            </a:r>
          </a:p>
          <a:p>
            <a:pPr lvl="1"/>
            <a:r>
              <a:rPr lang="en-GB" dirty="0"/>
              <a:t>They will email your ‘household income’ providers where they will need to state their income and possibly provide evidence</a:t>
            </a:r>
          </a:p>
          <a:p>
            <a:pPr lvl="1"/>
            <a:r>
              <a:rPr lang="en-GB" dirty="0"/>
              <a:t>This is checked against HMRC’s database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38200" y="6223000"/>
            <a:ext cx="9194800" cy="520700"/>
          </a:xfrm>
          <a:prstGeom prst="rect">
            <a:avLst/>
          </a:prstGeom>
          <a:solidFill>
            <a:srgbClr val="5D5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P1: Be prepared for life post-sixth form with a final destination of either university, apprenticeship or place of employment with at least 3 Level 3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184181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Why </a:t>
            </a:r>
            <a:r>
              <a:rPr lang="en-GB"/>
              <a:t>go to university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1156795" cy="5110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Higher paid jobs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Wider employment opportunities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Faster progression to senior roles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Study subjects in greater detail</a:t>
            </a:r>
            <a:endParaRPr lang="en-GB" dirty="0"/>
          </a:p>
          <a:p>
            <a:pPr marL="0" indent="0">
              <a:buNone/>
            </a:pPr>
            <a:r>
              <a:rPr lang="en-GB" dirty="0">
                <a:cs typeface="Calibri"/>
              </a:rPr>
              <a:t>Meeting new friends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Independence 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Life skills – cooking and learning to use a washing machine!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Trying something new</a:t>
            </a:r>
          </a:p>
          <a:p>
            <a:pPr marL="0" indent="0">
              <a:buNone/>
            </a:pPr>
            <a:r>
              <a:rPr lang="en-GB" dirty="0">
                <a:cs typeface="Calibri"/>
              </a:rPr>
              <a:t>Improved self-discipline and time-management – key employability skills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5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127" y="1211456"/>
            <a:ext cx="10515600" cy="5021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School holidays! (June-September – can work part time)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Student discounts – NUS, Student Beans, </a:t>
            </a:r>
            <a:r>
              <a:rPr lang="en-GB" dirty="0" err="1">
                <a:ea typeface="+mn-lt"/>
                <a:cs typeface="+mn-lt"/>
              </a:rPr>
              <a:t>UniDays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Opportunities for work experience or to travel abroad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Why go to university?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5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0" y="1713"/>
            <a:ext cx="12195050" cy="685628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63556"/>
              </p:ext>
            </p:extLst>
          </p:nvPr>
        </p:nvGraphicFramePr>
        <p:xfrm>
          <a:off x="738808" y="483842"/>
          <a:ext cx="10515600" cy="168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89720" y="1868556"/>
            <a:ext cx="10909853" cy="39085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50660" y="2146971"/>
            <a:ext cx="9600180" cy="318243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Loans:</a:t>
            </a:r>
            <a:endParaRPr lang="en-GB" sz="2400" dirty="0"/>
          </a:p>
          <a:p>
            <a:pPr algn="ctr"/>
            <a:r>
              <a:rPr lang="en-GB" sz="2400" dirty="0"/>
              <a:t>You start paying back when you’re 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5684" y="3299877"/>
            <a:ext cx="3581104" cy="18006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Maintenance loan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1811" y="3299877"/>
            <a:ext cx="3541419" cy="18006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Tuition</a:t>
            </a:r>
            <a:r>
              <a:rPr lang="en-GB" dirty="0"/>
              <a:t> </a:t>
            </a:r>
            <a:r>
              <a:rPr lang="en-GB" sz="3200" dirty="0"/>
              <a:t>loan</a:t>
            </a:r>
          </a:p>
        </p:txBody>
      </p:sp>
    </p:spTree>
    <p:extLst>
      <p:ext uri="{BB962C8B-B14F-4D97-AF65-F5344CB8AC3E}">
        <p14:creationId xmlns:p14="http://schemas.microsoft.com/office/powerpoint/2010/main" val="174772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Understanding student finance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930442"/>
            <a:ext cx="10515600" cy="4675082"/>
          </a:xfrm>
        </p:spPr>
        <p:txBody>
          <a:bodyPr/>
          <a:lstStyle/>
          <a:p>
            <a:r>
              <a:rPr lang="en-GB" dirty="0"/>
              <a:t>“How much does university cost?”</a:t>
            </a:r>
          </a:p>
          <a:p>
            <a:endParaRPr lang="en-GB" dirty="0"/>
          </a:p>
          <a:p>
            <a:r>
              <a:rPr lang="en-GB" dirty="0"/>
              <a:t>How much student finance you have and how much it costs you are two </a:t>
            </a:r>
            <a:r>
              <a:rPr lang="en-GB" b="1" dirty="0">
                <a:solidFill>
                  <a:srgbClr val="FF0000"/>
                </a:solidFill>
              </a:rPr>
              <a:t>very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different things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9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6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676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Tuition fees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3611" y="2805895"/>
            <a:ext cx="10515600" cy="2455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This is the maximum that they can charge.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never charge you directly. This money is paid directly to the university on your behalf – you never see this money.</a:t>
            </a:r>
            <a:endParaRPr lang="en-GB" dirty="0">
              <a:ea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816" t="33910" r="36184" b="52984"/>
          <a:stretch/>
        </p:blipFill>
        <p:spPr>
          <a:xfrm>
            <a:off x="481262" y="875046"/>
            <a:ext cx="11429830" cy="15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6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3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Tuition fees – what do they pay for?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3611" y="1397095"/>
            <a:ext cx="5305926" cy="4169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Tuition fees pay for:</a:t>
            </a:r>
          </a:p>
          <a:p>
            <a:r>
              <a:rPr lang="en-GB" dirty="0"/>
              <a:t>The teaching you will receive</a:t>
            </a:r>
          </a:p>
          <a:p>
            <a:pPr lvl="1"/>
            <a:r>
              <a:rPr lang="en-GB" dirty="0"/>
              <a:t>Lectures</a:t>
            </a:r>
          </a:p>
          <a:p>
            <a:pPr lvl="1"/>
            <a:r>
              <a:rPr lang="en-GB" dirty="0"/>
              <a:t>Seminars</a:t>
            </a:r>
          </a:p>
          <a:p>
            <a:pPr lvl="1"/>
            <a:r>
              <a:rPr lang="en-GB" dirty="0"/>
              <a:t>Tutorials</a:t>
            </a:r>
          </a:p>
          <a:p>
            <a:r>
              <a:rPr lang="en-GB" dirty="0"/>
              <a:t>Buildings</a:t>
            </a:r>
          </a:p>
          <a:p>
            <a:r>
              <a:rPr lang="en-GB" dirty="0"/>
              <a:t>Services</a:t>
            </a:r>
          </a:p>
          <a:p>
            <a:r>
              <a:rPr lang="en-GB" dirty="0"/>
              <a:t>Staff</a:t>
            </a:r>
          </a:p>
          <a:p>
            <a:r>
              <a:rPr lang="en-GB" dirty="0"/>
              <a:t>Hardship funds for struggling students</a:t>
            </a: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6047874" y="1516364"/>
            <a:ext cx="5305926" cy="416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While you don't get any say in how much universities charge, it's still worth checking they spend fees in the ways that most benefit you. </a:t>
            </a:r>
          </a:p>
          <a:p>
            <a:pPr marL="0" indent="0">
              <a:buNone/>
            </a:pPr>
            <a:r>
              <a:rPr lang="en-GB" sz="2600" dirty="0"/>
              <a:t>That could be through more teaching time, a well-stocked library, cutting-edge facilities, career mentoring, or anything else that helps you get you a degree or a job after graduating.</a:t>
            </a:r>
          </a:p>
        </p:txBody>
      </p:sp>
    </p:spTree>
    <p:extLst>
      <p:ext uri="{BB962C8B-B14F-4D97-AF65-F5344CB8AC3E}">
        <p14:creationId xmlns:p14="http://schemas.microsoft.com/office/powerpoint/2010/main" val="32477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6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3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Student finance: Tuition fees – what </a:t>
            </a: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/>
              <a:t> they pay for?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3611" y="1397095"/>
            <a:ext cx="5305926" cy="41695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Tuition fees </a:t>
            </a:r>
            <a:r>
              <a:rPr lang="en-GB" b="1" dirty="0">
                <a:solidFill>
                  <a:srgbClr val="FF0000"/>
                </a:solidFill>
              </a:rPr>
              <a:t>don’t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pay for:</a:t>
            </a:r>
          </a:p>
          <a:p>
            <a:r>
              <a:rPr lang="en-GB" dirty="0"/>
              <a:t>Getting to and from </a:t>
            </a:r>
            <a:r>
              <a:rPr lang="en-GB" dirty="0" err="1"/>
              <a:t>uni</a:t>
            </a:r>
            <a:endParaRPr lang="en-GB" dirty="0"/>
          </a:p>
          <a:p>
            <a:r>
              <a:rPr lang="en-GB" dirty="0">
                <a:ea typeface="Calibri"/>
                <a:cs typeface="Calibri"/>
              </a:rPr>
              <a:t>Accommodation </a:t>
            </a:r>
            <a:endParaRPr lang="en-GB" dirty="0"/>
          </a:p>
          <a:p>
            <a:r>
              <a:rPr lang="en-GB" dirty="0">
                <a:ea typeface="Calibri"/>
                <a:cs typeface="Calibri"/>
              </a:rPr>
              <a:t>General living costs</a:t>
            </a:r>
            <a:endParaRPr lang="en-GB" dirty="0"/>
          </a:p>
          <a:p>
            <a:r>
              <a:rPr lang="en-GB" dirty="0"/>
              <a:t>Books</a:t>
            </a:r>
          </a:p>
          <a:p>
            <a:r>
              <a:rPr lang="en-GB" dirty="0"/>
              <a:t>Science lab / sport equipment</a:t>
            </a:r>
          </a:p>
          <a:p>
            <a:r>
              <a:rPr lang="en-GB" dirty="0"/>
              <a:t>Field trips </a:t>
            </a:r>
            <a:endParaRPr lang="en-GB">
              <a:ea typeface="Calibri"/>
              <a:cs typeface="Calibri"/>
            </a:endParaRPr>
          </a:p>
          <a:p>
            <a:r>
              <a:rPr lang="en-GB" dirty="0"/>
              <a:t>(Printing)</a:t>
            </a:r>
          </a:p>
          <a:p>
            <a:r>
              <a:rPr lang="en-GB" dirty="0"/>
              <a:t>(Photocopying)</a:t>
            </a:r>
          </a:p>
          <a:p>
            <a:endParaRPr lang="en-GB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5990365" y="1820778"/>
            <a:ext cx="5305926" cy="2983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These types of things you will need to budget for from your </a:t>
            </a:r>
            <a:r>
              <a:rPr lang="en-GB" sz="2600" b="1" dirty="0"/>
              <a:t>maintenance loan</a:t>
            </a:r>
            <a:endParaRPr lang="en-GB" sz="26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6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6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76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676"/>
            <a:ext cx="12195050" cy="6856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General living costs</a:t>
            </a:r>
            <a:br>
              <a:rPr lang="en-GB" dirty="0">
                <a:ea typeface="Calibri Light"/>
                <a:cs typeface="Calibri Light"/>
              </a:rPr>
            </a:br>
            <a:r>
              <a:rPr lang="en-GB" sz="3100" dirty="0">
                <a:ea typeface="+mj-lt"/>
                <a:cs typeface="+mj-lt"/>
              </a:rPr>
              <a:t>Now is a good time to talk about budgeting and being money-wise</a:t>
            </a:r>
            <a:endParaRPr lang="en-GB" sz="3100">
              <a:ea typeface="Calibri Light"/>
              <a:cs typeface="Calibri Ligh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3611" y="1397095"/>
            <a:ext cx="10927473" cy="41695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GB" dirty="0">
                <a:ea typeface="Calibri"/>
                <a:cs typeface="Calibri"/>
              </a:rPr>
              <a:t>Food shop         ---&gt;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Electricity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Gas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Internet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TV licence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Council Tax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Water</a:t>
            </a:r>
          </a:p>
          <a:p>
            <a:pPr marL="457200" indent="-457200"/>
            <a:r>
              <a:rPr lang="en-GB" dirty="0">
                <a:ea typeface="Calibri"/>
                <a:cs typeface="Calibri"/>
              </a:rPr>
              <a:t>Insurance – it is worth insuring laptops/phones at university in case of accidental damage/theft etc</a:t>
            </a:r>
          </a:p>
          <a:p>
            <a:pPr marL="457200" indent="-457200"/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948251DC-4E35-3B60-16B1-7991C96D73A0}"/>
              </a:ext>
            </a:extLst>
          </p:cNvPr>
          <p:cNvSpPr txBox="1">
            <a:spLocks/>
          </p:cNvSpPr>
          <p:nvPr/>
        </p:nvSpPr>
        <p:spPr>
          <a:xfrm>
            <a:off x="4495120" y="1360703"/>
            <a:ext cx="7232491" cy="2078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GB" sz="2600" dirty="0"/>
              <a:t>Making meals in bulk and freezing them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GB" sz="2600" dirty="0">
                <a:ea typeface="Calibri" panose="020F0502020204030204"/>
                <a:cs typeface="Calibri" panose="020F0502020204030204"/>
              </a:rPr>
              <a:t>Aldi do weekly videos – 5 meals for £25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GB" sz="2600" dirty="0">
                <a:ea typeface="Calibri" panose="020F0502020204030204"/>
                <a:cs typeface="Calibri" panose="020F0502020204030204"/>
              </a:rPr>
              <a:t>Healthy eating/balanced diet </a:t>
            </a:r>
          </a:p>
          <a:p>
            <a:pPr marL="0" indent="0">
              <a:buNone/>
            </a:pPr>
            <a:endParaRPr lang="en-GB" sz="26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6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876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1214</Words>
  <Application>Microsoft Office PowerPoint</Application>
  <PresentationFormat>Widescreen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Benefits of going to university and student finance</vt:lpstr>
      <vt:lpstr>Why go to university?</vt:lpstr>
      <vt:lpstr>PowerPoint Presentation</vt:lpstr>
      <vt:lpstr>PowerPoint Presentation</vt:lpstr>
      <vt:lpstr>Understanding student finance</vt:lpstr>
      <vt:lpstr>Student finance: Tuition fees</vt:lpstr>
      <vt:lpstr>Student finance: Tuition fees – what do they pay for?</vt:lpstr>
      <vt:lpstr>Student finance: Tuition fees – what don’t they pay for?</vt:lpstr>
      <vt:lpstr>General living costs Now is a good time to talk about budgeting and being money-wise</vt:lpstr>
      <vt:lpstr>Student finance: Maintenance loan (living costs)</vt:lpstr>
      <vt:lpstr>Student finance: Maintenance loan (living costs)</vt:lpstr>
      <vt:lpstr>Budgeting Start a spreadsheet</vt:lpstr>
      <vt:lpstr>Student finance: Paying back your loan – PLAN 5</vt:lpstr>
      <vt:lpstr>Plan 5 - The thresholds will be £480 a week or £2,083 a month (before tax and other deductions).</vt:lpstr>
      <vt:lpstr>Applying for finance</vt:lpstr>
      <vt:lpstr>Student finance</vt:lpstr>
      <vt:lpstr>Student finance: When to apply</vt:lpstr>
      <vt:lpstr>Student finance: What do you need?</vt:lpstr>
    </vt:vector>
  </TitlesOfParts>
  <Company>John Taylor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Mrs. D (Kingsmead)</dc:creator>
  <cp:lastModifiedBy>Howard, Mr K (Kingsmead School)</cp:lastModifiedBy>
  <cp:revision>354</cp:revision>
  <dcterms:created xsi:type="dcterms:W3CDTF">2019-06-20T08:54:31Z</dcterms:created>
  <dcterms:modified xsi:type="dcterms:W3CDTF">2023-03-27T11:52:25Z</dcterms:modified>
  <cp:contentStatus/>
</cp:coreProperties>
</file>