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9" r:id="rId3"/>
    <p:sldId id="270" r:id="rId4"/>
    <p:sldId id="264" r:id="rId5"/>
    <p:sldId id="266" r:id="rId6"/>
    <p:sldId id="265" r:id="rId7"/>
    <p:sldId id="259" r:id="rId8"/>
    <p:sldId id="256" r:id="rId9"/>
    <p:sldId id="262" r:id="rId10"/>
    <p:sldId id="261" r:id="rId11"/>
    <p:sldId id="279" r:id="rId12"/>
    <p:sldId id="268" r:id="rId1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1641-5C35-4E30-B178-C08AE4E7AE69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BFA9-998F-4774-8773-ED5133AE9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450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1641-5C35-4E30-B178-C08AE4E7AE69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BFA9-998F-4774-8773-ED5133AE9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061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1641-5C35-4E30-B178-C08AE4E7AE69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BFA9-998F-4774-8773-ED5133AE9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184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1641-5C35-4E30-B178-C08AE4E7AE69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BFA9-998F-4774-8773-ED5133AE9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778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1641-5C35-4E30-B178-C08AE4E7AE69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BFA9-998F-4774-8773-ED5133AE9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853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1641-5C35-4E30-B178-C08AE4E7AE69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BFA9-998F-4774-8773-ED5133AE9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346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1641-5C35-4E30-B178-C08AE4E7AE69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BFA9-998F-4774-8773-ED5133AE9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8033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1641-5C35-4E30-B178-C08AE4E7AE69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BFA9-998F-4774-8773-ED5133AE9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90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1641-5C35-4E30-B178-C08AE4E7AE69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BFA9-998F-4774-8773-ED5133AE9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731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1641-5C35-4E30-B178-C08AE4E7AE69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BFA9-998F-4774-8773-ED5133AE9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061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81641-5C35-4E30-B178-C08AE4E7AE69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1BFA9-998F-4774-8773-ED5133AE9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483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81641-5C35-4E30-B178-C08AE4E7AE69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1BFA9-998F-4774-8773-ED5133AE9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98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0526"/>
            <a:ext cx="12192001" cy="66169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1054"/>
            <a:ext cx="4000120" cy="1238702"/>
          </a:xfrm>
        </p:spPr>
        <p:txBody>
          <a:bodyPr>
            <a:noAutofit/>
          </a:bodyPr>
          <a:lstStyle/>
          <a:p>
            <a:r>
              <a:rPr lang="en-GB" sz="4000" b="1" u="sng" dirty="0"/>
              <a:t>How to revise effectively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E3305F-0E19-41DF-8616-FFCFFF7AC5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" t="46350" r="-3696" b="21791"/>
          <a:stretch/>
        </p:blipFill>
        <p:spPr>
          <a:xfrm>
            <a:off x="226142" y="3920391"/>
            <a:ext cx="8200104" cy="17566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E36FA3-4C35-C754-B122-2DC0DE5515FE}"/>
              </a:ext>
            </a:extLst>
          </p:cNvPr>
          <p:cNvSpPr txBox="1"/>
          <p:nvPr/>
        </p:nvSpPr>
        <p:spPr>
          <a:xfrm>
            <a:off x="4000121" y="241053"/>
            <a:ext cx="6304086" cy="4106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Learning is the long-term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retention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of knowledge and the ability to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transfer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it to new contexts (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Didau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It is a change in your long-term memory</a:t>
            </a: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 know that for information or skills to be learnt and stored in your long-term memory, the mind must work hard!</a:t>
            </a:r>
          </a:p>
          <a:p>
            <a:pPr marL="285750" marR="0" lvl="0" indent="-28575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Key message: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When doing any revision activity, you must do things which actively make you think hard</a:t>
            </a: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48EE7D-1A44-CE70-A0C0-AD289DD890F6}"/>
              </a:ext>
            </a:extLst>
          </p:cNvPr>
          <p:cNvSpPr txBox="1"/>
          <p:nvPr/>
        </p:nvSpPr>
        <p:spPr>
          <a:xfrm rot="10800000" flipV="1">
            <a:off x="226142" y="2381555"/>
            <a:ext cx="22515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Daniel Willingham</a:t>
            </a:r>
          </a:p>
        </p:txBody>
      </p:sp>
    </p:spTree>
    <p:extLst>
      <p:ext uri="{BB962C8B-B14F-4D97-AF65-F5344CB8AC3E}">
        <p14:creationId xmlns:p14="http://schemas.microsoft.com/office/powerpoint/2010/main" val="1106391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phic 21">
            <a:extLst>
              <a:ext uri="{FF2B5EF4-FFF2-40B4-BE49-F238E27FC236}">
                <a16:creationId xmlns:a16="http://schemas.microsoft.com/office/drawing/2014/main" id="{11EC9D99-C0E5-4A04-9128-714657AE9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038850"/>
            <a:ext cx="12192000" cy="8191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B8734E-56D8-443D-B985-0637DFE588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81" t="1" r="1875" b="15461"/>
          <a:stretch/>
        </p:blipFill>
        <p:spPr>
          <a:xfrm>
            <a:off x="10432889" y="1"/>
            <a:ext cx="1619774" cy="6029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096876-3EE7-4CD0-8F43-04A7580276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6022599"/>
            <a:ext cx="850641" cy="85064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FD45F76-5D5F-41A2-AF75-5BF140359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371" y="52412"/>
            <a:ext cx="9470945" cy="871537"/>
          </a:xfrm>
        </p:spPr>
        <p:txBody>
          <a:bodyPr>
            <a:noAutofit/>
          </a:bodyPr>
          <a:lstStyle/>
          <a:p>
            <a:r>
              <a:rPr lang="en-GB" sz="4400" dirty="0"/>
              <a:t>Year 10- Aim higher evening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1C4E120A-C590-4491-A424-E2503DE62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37" y="1581664"/>
            <a:ext cx="9928015" cy="4386334"/>
          </a:xfrm>
        </p:spPr>
        <p:txBody>
          <a:bodyPr>
            <a:normAutofit/>
          </a:bodyPr>
          <a:lstStyle/>
          <a:p>
            <a:pPr algn="l"/>
            <a:endParaRPr lang="en-US" sz="36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GB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E87BC1-55B5-423F-9888-1E64DBE65E5E}"/>
              </a:ext>
            </a:extLst>
          </p:cNvPr>
          <p:cNvSpPr txBox="1"/>
          <p:nvPr/>
        </p:nvSpPr>
        <p:spPr>
          <a:xfrm>
            <a:off x="633371" y="3987209"/>
            <a:ext cx="5108210" cy="14460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7220C5-49B8-44A6-8CEB-FE0A2179EA9E}"/>
              </a:ext>
            </a:extLst>
          </p:cNvPr>
          <p:cNvSpPr txBox="1"/>
          <p:nvPr/>
        </p:nvSpPr>
        <p:spPr>
          <a:xfrm>
            <a:off x="304798" y="1201831"/>
            <a:ext cx="1012809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GB" sz="2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March 5pm -6.30pm for parents and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Information regarding your Post 16 and post 18 options and how to succeed in your GCSEs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9 different sessions on various pathways: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Apprenticeships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Careers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Revision</a:t>
            </a:r>
          </a:p>
          <a:p>
            <a:pPr lvl="1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You can choose 3 sessions to attend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Letter home today to parents and carers - MS form link in the letter to choose your sessions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Reply by Monday 4</a:t>
            </a:r>
            <a:r>
              <a:rPr lang="en-GB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March  - 2 weeks!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358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E9ED0D-6B73-A595-EA02-C05C0A613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"/>
            <a:ext cx="12192000" cy="6614160"/>
          </a:xfrm>
          <a:prstGeom prst="rect">
            <a:avLst/>
          </a:prstGeom>
        </p:spPr>
      </p:pic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ood human figure">
            <a:extLst>
              <a:ext uri="{FF2B5EF4-FFF2-40B4-BE49-F238E27FC236}">
                <a16:creationId xmlns:a16="http://schemas.microsoft.com/office/drawing/2014/main" id="{8026B0E7-3B7C-D8F5-E319-46413F5748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341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11A69-0C00-D18C-189F-5E9592E34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GB" sz="4000" b="1" u="sng">
                <a:ea typeface="Calibri Light"/>
                <a:cs typeface="Calibri Light"/>
              </a:rPr>
              <a:t>Any questions????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A354E-A74D-2A73-EA2D-0324088BD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743200"/>
            <a:ext cx="5247340" cy="3496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Calibri" panose="020F0502020204030204"/>
              </a:rPr>
              <a:t>If you think of anything in the meantime, please see any of year 10 tutors </a:t>
            </a:r>
            <a:r>
              <a:rPr lang="en-GB" sz="2000">
                <a:latin typeface="Adobe Gothic Std B" panose="020B0800000000000000" pitchFamily="34" charset="-128"/>
                <a:ea typeface="Adobe Gothic Std B" panose="020B0800000000000000" pitchFamily="34" charset="-128"/>
                <a:cs typeface="Calibri" panose="020F0502020204030204"/>
              </a:rPr>
              <a:t>or      Miss</a:t>
            </a:r>
            <a:r>
              <a:rPr lang="en-GB" sz="2000" dirty="0">
                <a:latin typeface="Adobe Gothic Std B" panose="020B0800000000000000" pitchFamily="34" charset="-128"/>
                <a:ea typeface="Adobe Gothic Std B" panose="020B0800000000000000" pitchFamily="34" charset="-128"/>
                <a:cs typeface="Calibri" panose="020F0502020204030204"/>
              </a:rPr>
              <a:t>. Hinton</a:t>
            </a:r>
            <a:endParaRPr lang="en-US" sz="2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73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5DF356-FCAD-258C-DD0E-6FA55F7C44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189" y="0"/>
            <a:ext cx="12192001" cy="66169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43ED1F-2CFF-B10D-8721-CCFE5CA95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486" y="134730"/>
            <a:ext cx="9187468" cy="8169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8B1147-FBD5-0EDA-2771-93399F70A2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188" y="1131400"/>
            <a:ext cx="5381488" cy="2993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0437DA-ECD2-5426-C5D9-C87D4BC258E1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6" t="62739" r="15532" b="9853"/>
          <a:stretch/>
        </p:blipFill>
        <p:spPr bwMode="auto">
          <a:xfrm>
            <a:off x="6855333" y="1043457"/>
            <a:ext cx="5203901" cy="32104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ECD4D9-AC85-B6AA-53FB-73705A1CFA8D}"/>
              </a:ext>
            </a:extLst>
          </p:cNvPr>
          <p:cNvSpPr txBox="1"/>
          <p:nvPr/>
        </p:nvSpPr>
        <p:spPr>
          <a:xfrm>
            <a:off x="4995769" y="1920793"/>
            <a:ext cx="1239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/>
              <a:t>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C4453F-FE97-4FD6-6664-35895A87C1E0}"/>
              </a:ext>
            </a:extLst>
          </p:cNvPr>
          <p:cNvSpPr txBox="1"/>
          <p:nvPr/>
        </p:nvSpPr>
        <p:spPr>
          <a:xfrm>
            <a:off x="3478924" y="4299724"/>
            <a:ext cx="45404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Which one is more suitable? </a:t>
            </a:r>
          </a:p>
          <a:p>
            <a:pPr algn="ctr"/>
            <a:endParaRPr lang="en-GB" sz="2400" b="1" u="sng" dirty="0"/>
          </a:p>
          <a:p>
            <a:pPr algn="ctr"/>
            <a:r>
              <a:rPr lang="en-GB" sz="2400" b="1" u="sng" dirty="0"/>
              <a:t>Why? </a:t>
            </a:r>
          </a:p>
        </p:txBody>
      </p:sp>
    </p:spTree>
    <p:extLst>
      <p:ext uri="{BB962C8B-B14F-4D97-AF65-F5344CB8AC3E}">
        <p14:creationId xmlns:p14="http://schemas.microsoft.com/office/powerpoint/2010/main" val="2760052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C2B571-D9E2-B60C-5C95-060FE0D393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0526"/>
            <a:ext cx="12192001" cy="66169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00357D-8EE8-8DCF-D066-B6A6E2083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u="sng" dirty="0">
                <a:cs typeface="Calibri Light"/>
              </a:rPr>
              <a:t>Different types of revision: </a:t>
            </a:r>
            <a:endParaRPr lang="en-GB" b="1" u="sng">
              <a:ea typeface="Calibri Light" panose="020F0302020204030204"/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59D86-0E6B-6AAF-E81D-2C49B1E24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052" y="147775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3200" dirty="0">
                <a:cs typeface="Calibri"/>
              </a:rPr>
              <a:t>Active revision: </a:t>
            </a:r>
            <a:endParaRPr lang="en-US" sz="3200" dirty="0"/>
          </a:p>
          <a:p>
            <a:pPr marL="0" indent="0">
              <a:buNone/>
            </a:pPr>
            <a:endParaRPr lang="en-GB"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latin typeface="Calibri"/>
                <a:cs typeface="Arial"/>
              </a:rPr>
              <a:t>Quizzing</a:t>
            </a:r>
            <a:r>
              <a:rPr lang="en-US" sz="2400" dirty="0">
                <a:latin typeface="Calibri"/>
                <a:cs typeface="Arial"/>
              </a:rPr>
              <a:t>: Self-testing to assess knowledge and understanding.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Calibri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latin typeface="Calibri"/>
                <a:cs typeface="Arial"/>
              </a:rPr>
              <a:t>Flashcards</a:t>
            </a:r>
            <a:r>
              <a:rPr lang="en-US" sz="2400" dirty="0">
                <a:latin typeface="Calibri"/>
                <a:cs typeface="Arial"/>
              </a:rPr>
              <a:t>: Creating bite-sized pieces of information for quick review.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1" dirty="0">
              <a:latin typeface="Calibri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latin typeface="Calibri"/>
                <a:cs typeface="Arial"/>
              </a:rPr>
              <a:t>Graphic organizers:</a:t>
            </a:r>
            <a:r>
              <a:rPr lang="en-US" sz="2400" dirty="0">
                <a:latin typeface="Calibri"/>
                <a:cs typeface="Arial"/>
              </a:rPr>
              <a:t> Using diagrams, mind-maps, and flowcharts to visualize and organize information.</a:t>
            </a:r>
            <a:endParaRPr lang="en-US" sz="2400" dirty="0">
              <a:latin typeface="Calibri"/>
              <a:ea typeface="Calibri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1" dirty="0">
              <a:latin typeface="Calibri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latin typeface="Calibri"/>
                <a:cs typeface="Arial"/>
              </a:rPr>
              <a:t>Teaching the subject to others:</a:t>
            </a:r>
            <a:r>
              <a:rPr lang="en-US" sz="2400" dirty="0">
                <a:latin typeface="Calibri"/>
                <a:cs typeface="Arial"/>
              </a:rPr>
              <a:t> Explaining concepts to someone else to reinforce understanding</a:t>
            </a:r>
            <a:r>
              <a:rPr lang="en-US" sz="1800" dirty="0">
                <a:latin typeface="Arial"/>
                <a:cs typeface="Arial"/>
              </a:rPr>
              <a:t>.</a:t>
            </a:r>
            <a:endParaRPr lang="en-GB" dirty="0">
              <a:ea typeface="Calibri"/>
              <a:cs typeface="Calibri"/>
            </a:endParaRP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6529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E081E0-3008-1509-C103-22C847D8BA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0526"/>
            <a:ext cx="12192001" cy="66169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2C6710-B67A-0E67-F1E4-7031E187E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077EF-C974-F819-BB5E-BAEFA5F8D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sz="3200" u="sng" dirty="0">
                <a:cs typeface="Calibri"/>
              </a:rPr>
              <a:t>Passive revision:</a:t>
            </a:r>
            <a:endParaRPr lang="en-US" sz="3200" u="sng" dirty="0"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en-GB" sz="2400" dirty="0">
              <a:ea typeface="+mn-lt"/>
              <a:cs typeface="+mn-lt"/>
            </a:endParaRPr>
          </a:p>
          <a:p>
            <a:r>
              <a:rPr lang="en-GB" sz="2400" b="1" dirty="0">
                <a:ea typeface="+mn-lt"/>
                <a:cs typeface="+mn-lt"/>
              </a:rPr>
              <a:t>Re-reading: </a:t>
            </a:r>
            <a:r>
              <a:rPr lang="en-GB" sz="2400" dirty="0">
                <a:ea typeface="+mn-lt"/>
                <a:cs typeface="+mn-lt"/>
              </a:rPr>
              <a:t>Going through the material multiple times to reinforce memory.</a:t>
            </a:r>
            <a:endParaRPr lang="en-GB" sz="2400" dirty="0">
              <a:cs typeface="Calibri"/>
            </a:endParaRPr>
          </a:p>
          <a:p>
            <a:endParaRPr lang="en-GB" sz="2400" dirty="0">
              <a:ea typeface="+mn-lt"/>
              <a:cs typeface="+mn-lt"/>
            </a:endParaRPr>
          </a:p>
          <a:p>
            <a:r>
              <a:rPr lang="en-GB" sz="2400" b="1" dirty="0">
                <a:ea typeface="+mn-lt"/>
                <a:cs typeface="+mn-lt"/>
              </a:rPr>
              <a:t>Highlighting: </a:t>
            </a:r>
            <a:r>
              <a:rPr lang="en-GB" sz="2400" dirty="0">
                <a:ea typeface="+mn-lt"/>
                <a:cs typeface="+mn-lt"/>
              </a:rPr>
              <a:t>Marking important sections in the text for quick reference.</a:t>
            </a:r>
          </a:p>
          <a:p>
            <a:endParaRPr lang="en-GB" sz="2400" dirty="0">
              <a:ea typeface="Calibri"/>
              <a:cs typeface="Calibri"/>
            </a:endParaRPr>
          </a:p>
          <a:p>
            <a:r>
              <a:rPr lang="en-GB" sz="2400" b="1" dirty="0">
                <a:ea typeface="+mn-lt"/>
                <a:cs typeface="+mn-lt"/>
              </a:rPr>
              <a:t>Recording yourself reading notes:</a:t>
            </a:r>
            <a:r>
              <a:rPr lang="en-GB" sz="2400" dirty="0">
                <a:ea typeface="+mn-lt"/>
                <a:cs typeface="+mn-lt"/>
              </a:rPr>
              <a:t> Listening back to recorded notes for auditory reinforcement.</a:t>
            </a:r>
            <a:endParaRPr lang="en-GB" sz="2400" dirty="0"/>
          </a:p>
          <a:p>
            <a:pPr marL="0" indent="0">
              <a:buNone/>
            </a:pP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9800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3970EB-EADB-6485-6A4D-E11364EC2F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0526"/>
            <a:ext cx="12192001" cy="66169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1EC450-0171-4796-308F-AFD333AF1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65EC2-4215-C2A7-C94F-BC7F5E633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sz="3200" u="sng" dirty="0">
                <a:cs typeface="Calibri"/>
              </a:rPr>
              <a:t>Collaborative revision:</a:t>
            </a:r>
            <a:endParaRPr lang="en-US" sz="320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GB" sz="24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GB" sz="2400" b="1" dirty="0">
                <a:ea typeface="+mn-lt"/>
                <a:cs typeface="+mn-lt"/>
              </a:rPr>
              <a:t>Group study: </a:t>
            </a:r>
            <a:r>
              <a:rPr lang="en-GB" sz="2400" dirty="0">
                <a:ea typeface="+mn-lt"/>
                <a:cs typeface="+mn-lt"/>
              </a:rPr>
              <a:t>Discussing and explaining concepts with peers.</a:t>
            </a:r>
            <a:endParaRPr lang="en-GB" sz="2400" dirty="0">
              <a:cs typeface="Calibri"/>
            </a:endParaRPr>
          </a:p>
          <a:p>
            <a:pPr>
              <a:buFont typeface="Arial"/>
              <a:buChar char="•"/>
            </a:pPr>
            <a:endParaRPr lang="en-GB" sz="2400" dirty="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en-GB" sz="2400" b="1" dirty="0">
                <a:ea typeface="+mn-lt"/>
                <a:cs typeface="+mn-lt"/>
              </a:rPr>
              <a:t>Peer feedback:</a:t>
            </a:r>
            <a:r>
              <a:rPr lang="en-GB" sz="2400" dirty="0">
                <a:ea typeface="+mn-lt"/>
                <a:cs typeface="+mn-lt"/>
              </a:rPr>
              <a:t> Receiving and providing constructive feedback on each other's understanding.</a:t>
            </a:r>
          </a:p>
          <a:p>
            <a:pPr>
              <a:buFont typeface="Arial"/>
              <a:buChar char="•"/>
            </a:pPr>
            <a:endParaRPr lang="en-GB" sz="2400" dirty="0">
              <a:ea typeface="Calibri" panose="020F0502020204030204"/>
              <a:cs typeface="Calibri"/>
            </a:endParaRPr>
          </a:p>
          <a:p>
            <a:pPr marL="0" indent="0">
              <a:buNone/>
            </a:pP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862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52A232-0A7F-FD48-7659-D206C0462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91" r="101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45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6A698E-8D92-E787-141F-6A59DAA54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38" y="0"/>
            <a:ext cx="112273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D5E1A4-8F7D-F6E0-0B3F-1C91B043D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7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92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10585DF-F439-0F12-3775-4BB405EB4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591" y="482543"/>
            <a:ext cx="4908068" cy="276515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700" dirty="0">
                <a:latin typeface="Amasis MT Pro Medium" panose="020F0502020204030204" pitchFamily="18" charset="0"/>
              </a:rPr>
              <a:t>You can do this yourself by creating knowledge organiser and other tools. </a:t>
            </a:r>
          </a:p>
          <a:p>
            <a:pPr marL="0" indent="0">
              <a:buNone/>
            </a:pPr>
            <a:endParaRPr lang="en-GB" sz="1700" dirty="0">
              <a:latin typeface="Amasis MT Pro Medium" panose="020F0502020204030204" pitchFamily="18" charset="0"/>
            </a:endParaRPr>
          </a:p>
          <a:p>
            <a:pPr marL="0" indent="0">
              <a:buNone/>
            </a:pPr>
            <a:r>
              <a:rPr lang="en-GB" sz="1700" dirty="0">
                <a:latin typeface="Amasis MT Pro Medium" panose="020F0502020204030204" pitchFamily="18" charset="0"/>
              </a:rPr>
              <a:t>In the English Department we have created many of these tools for you, including revision clocks, word wheels and other resources. </a:t>
            </a:r>
          </a:p>
          <a:p>
            <a:pPr marL="0" indent="0">
              <a:buNone/>
            </a:pPr>
            <a:endParaRPr lang="en-GB" sz="1700" dirty="0">
              <a:latin typeface="Amasis MT Pro Medium" panose="020F0502020204030204" pitchFamily="18" charset="0"/>
            </a:endParaRPr>
          </a:p>
          <a:p>
            <a:pPr marL="0" indent="0">
              <a:buNone/>
            </a:pPr>
            <a:r>
              <a:rPr lang="en-GB" sz="1700" dirty="0">
                <a:latin typeface="Amasis MT Pro Medium" panose="020F0502020204030204" pitchFamily="18" charset="0"/>
              </a:rPr>
              <a:t>Visit the Blended Learning Platform to find them.   </a:t>
            </a:r>
          </a:p>
          <a:p>
            <a:endParaRPr lang="en-US" sz="17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083A07-3913-BAA7-64AD-2BD9AB934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6" b="2"/>
          <a:stretch/>
        </p:blipFill>
        <p:spPr>
          <a:xfrm>
            <a:off x="0" y="3120074"/>
            <a:ext cx="6400781" cy="38983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1A4C09-F2D9-D73C-56AE-5B48F59855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54" r="15203" b="-2"/>
          <a:stretch/>
        </p:blipFill>
        <p:spPr>
          <a:xfrm>
            <a:off x="6591299" y="1"/>
            <a:ext cx="56007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91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Metadata/LabelInfo.xml><?xml version="1.0" encoding="utf-8"?>
<clbl:labelList xmlns:clbl="http://schemas.microsoft.com/office/2020/mipLabelMetadata">
  <clbl:label id="{71f8d9a3-3347-400d-a852-d217cf3d654e}" enabled="0" method="" siteId="{71f8d9a3-3347-400d-a852-d217cf3d654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355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Adobe Gothic Std B</vt:lpstr>
      <vt:lpstr>Amasis MT Pro Medium</vt:lpstr>
      <vt:lpstr>Arial</vt:lpstr>
      <vt:lpstr>Calibri</vt:lpstr>
      <vt:lpstr>Calibri Light</vt:lpstr>
      <vt:lpstr>office theme</vt:lpstr>
      <vt:lpstr>1_Office Theme</vt:lpstr>
      <vt:lpstr>How to revise effectively</vt:lpstr>
      <vt:lpstr>PowerPoint Presentation</vt:lpstr>
      <vt:lpstr>Different types of revision: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10- Aim higher evening</vt:lpstr>
      <vt:lpstr>Any questions????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Hinton, Miss C (Kingsmead School)</dc:creator>
  <cp:lastModifiedBy>Hinton, Miss C (Kingsmead School)</cp:lastModifiedBy>
  <cp:revision>127</cp:revision>
  <dcterms:created xsi:type="dcterms:W3CDTF">2024-02-21T08:58:54Z</dcterms:created>
  <dcterms:modified xsi:type="dcterms:W3CDTF">2024-02-27T09:36:56Z</dcterms:modified>
</cp:coreProperties>
</file>