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B6FC"/>
    <a:srgbClr val="BAA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140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01582-C2E3-4E47-809D-8BCD42C6F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91609C-2D0A-4B6F-9B9A-DDAF6C49E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A048A-51EF-4A1D-8071-D81BCDFF7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09E-2715-44BE-8AC6-5ED44D179A84}" type="datetimeFigureOut">
              <a:rPr lang="en-GB" smtClean="0"/>
              <a:t>07/09/2020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F4F88-5BA8-4EC2-A077-B87CBEB9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DE2BA-160C-4A36-81F3-C128EDA1F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FBBE-7946-4FCE-8BCA-F9DC5A564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289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90D9F-0C5E-4A90-A4F7-9114F84E2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ADDE0-21F8-402B-A1C6-BA57B75C1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2EEB1-8214-423D-A085-B4FF99D31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09E-2715-44BE-8AC6-5ED44D179A84}" type="datetimeFigureOut">
              <a:rPr lang="en-GB" smtClean="0"/>
              <a:t>07/09/2020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06A66-0659-4A4D-AA6F-E9C6C5DF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CB679-A437-4FB8-8F7E-1BCF6608A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FBBE-7946-4FCE-8BCA-F9DC5A564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93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FAFDC8-F69F-4F9A-9843-59753D764B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DE378-A01E-44D3-A1B9-881599951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6A500-AC95-42B0-A8B5-45F74EE0D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09E-2715-44BE-8AC6-5ED44D179A84}" type="datetimeFigureOut">
              <a:rPr lang="en-GB" smtClean="0"/>
              <a:t>07/09/2020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2996C-452A-492C-8326-953D6C359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1080-48D6-4289-9D33-27D3A321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FBBE-7946-4FCE-8BCA-F9DC5A564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158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61817-FBED-4B67-9DBA-45F7B18E5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F5A2F-6F50-4A76-B10D-70D9E22EA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C34D4-8350-4EB9-8AE7-71CC31C1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09E-2715-44BE-8AC6-5ED44D179A84}" type="datetimeFigureOut">
              <a:rPr lang="en-GB" smtClean="0"/>
              <a:t>07/09/2020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4B113-1B97-4EE4-9D1F-718872A97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9AFCD-C703-4AE8-A0C5-3F7EAF93F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FBBE-7946-4FCE-8BCA-F9DC5A564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798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4B601-0884-41CE-87C6-05BE4BC4B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E3D4C-8D53-4FFB-9CF6-DABD8F810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F0A97-4D4B-4A83-B009-728B6A76F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09E-2715-44BE-8AC6-5ED44D179A84}" type="datetimeFigureOut">
              <a:rPr lang="en-GB" smtClean="0"/>
              <a:t>07/09/2020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D5BCA-CA43-471B-B393-2E9EFDB4F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58AE6-E80C-4888-888B-839275DAF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FBBE-7946-4FCE-8BCA-F9DC5A564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118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0308C-3A27-407C-9F8F-76D6932B0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12A0D-163E-4AC1-9E75-E80CEE0277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3EE26B-B736-4398-A166-46EB8F84E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DF3623-E454-4BD4-BF5C-8374FFD0A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09E-2715-44BE-8AC6-5ED44D179A84}" type="datetimeFigureOut">
              <a:rPr lang="en-GB" smtClean="0"/>
              <a:t>07/09/2020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E367B9-26AA-4FFE-9F8E-2DE56E01D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142AA-6517-4581-A0EA-6ADDCAC6A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FBBE-7946-4FCE-8BCA-F9DC5A564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600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8BBF7-9328-43CE-ACD3-A7E74E240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6812E-F5D9-4230-AF6A-16EAFBA9A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9CA44-B49F-4407-AA39-D9D3930E0B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FEBAE-3437-4DCC-A999-95AE87B746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3E59E-050B-4ADB-B7CF-0461D91CE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AB0934-8339-4B5E-A359-C480E2A85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09E-2715-44BE-8AC6-5ED44D179A84}" type="datetimeFigureOut">
              <a:rPr lang="en-GB" smtClean="0"/>
              <a:t>07/09/2020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83A999-AC87-40A7-B145-F5052D500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86174-C535-4F59-B574-96D9CE59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FBBE-7946-4FCE-8BCA-F9DC5A564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62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B8E75-E4F4-4F56-A48D-57DF0DE6F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970105-92FE-433B-A9C7-66A0ECD8A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09E-2715-44BE-8AC6-5ED44D179A84}" type="datetimeFigureOut">
              <a:rPr lang="en-GB" smtClean="0"/>
              <a:t>07/09/2020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75A499-C48E-43E9-9CB8-2B1574BDE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887E5E-6B8B-4C5F-8A76-B856A4E5E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FBBE-7946-4FCE-8BCA-F9DC5A564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461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8439A7-CADE-4B42-ABEE-7CAD9C67A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09E-2715-44BE-8AC6-5ED44D179A84}" type="datetimeFigureOut">
              <a:rPr lang="en-GB" smtClean="0"/>
              <a:t>07/09/2020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9C9101-926F-401B-8283-F3BB23750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0DD73-E3B2-4156-B023-4F3C8E6B2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FBBE-7946-4FCE-8BCA-F9DC5A564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51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55C2C-9B0D-42EA-BE73-6730B8858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AFDBB-0839-4C42-893E-DB444C337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C23B3-F788-43E8-990A-CC5562264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7DE27-E033-42D2-9929-7B2AA2DA0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09E-2715-44BE-8AC6-5ED44D179A84}" type="datetimeFigureOut">
              <a:rPr lang="en-GB" smtClean="0"/>
              <a:t>07/09/2020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3DCCD-1B08-44EB-9E0F-AA5C2CB15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41BB7A-2214-407D-BA13-D643F2E96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FBBE-7946-4FCE-8BCA-F9DC5A564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167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DB8B1-B97E-4C5C-A9F1-676A5360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FDDD6A-669B-400B-927C-8FBDDDF592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57AE0F-8E64-4832-9739-B3F53D6C3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D44BA7-E560-468D-BD3D-088AAD2AD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09E-2715-44BE-8AC6-5ED44D179A84}" type="datetimeFigureOut">
              <a:rPr lang="en-GB" smtClean="0"/>
              <a:t>07/09/2020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99E3F-36AF-4438-AF4F-BCCCF77C0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97B41-6F56-49F7-8038-BE067615D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FBBE-7946-4FCE-8BCA-F9DC5A564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444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A4A179-4C4E-4B6E-8B13-F1F2C868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3EA10-30A9-476B-9BD3-FF61A4B20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3F6BD-8B15-443A-9DA3-C8819B86C4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0C09E-2715-44BE-8AC6-5ED44D179A84}" type="datetimeFigureOut">
              <a:rPr lang="en-GB" smtClean="0"/>
              <a:t>07/09/2020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81A4E-B648-4B56-AEDE-CBDEE363F7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6D0FF-5098-4265-B0D3-11BB454D8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2FBBE-7946-4FCE-8BCA-F9DC5A564F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05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l.pearce@kingsmeadschool.net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tudent Leadership" descr="Student Leadership">
            <a:hlinkClick r:id="" action="ppaction://media"/>
            <a:extLst>
              <a:ext uri="{FF2B5EF4-FFF2-40B4-BE49-F238E27FC236}">
                <a16:creationId xmlns:a16="http://schemas.microsoft.com/office/drawing/2014/main" id="{ABDBB7EB-7FE7-3640-B908-B02B09A6715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36" y="-39461"/>
            <a:ext cx="11615351" cy="652812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E148E8-B122-4ABD-9677-354ABA980175}"/>
              </a:ext>
            </a:extLst>
          </p:cNvPr>
          <p:cNvSpPr txBox="1"/>
          <p:nvPr/>
        </p:nvSpPr>
        <p:spPr>
          <a:xfrm>
            <a:off x="-1579510" y="0"/>
            <a:ext cx="7206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Student Leadership Explained…. A video</a:t>
            </a:r>
            <a:endParaRPr lang="en-GB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300FB1-48F1-4389-A734-7AC62DC62A3F}"/>
              </a:ext>
            </a:extLst>
          </p:cNvPr>
          <p:cNvSpPr txBox="1"/>
          <p:nvPr/>
        </p:nvSpPr>
        <p:spPr>
          <a:xfrm>
            <a:off x="5911912" y="6488668"/>
            <a:ext cx="6853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Hover your mouse near the bottom of this screen and press ‘play’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078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B981788F-A6E8-4975-958E-AEB630DAE8E1}"/>
              </a:ext>
            </a:extLst>
          </p:cNvPr>
          <p:cNvSpPr/>
          <p:nvPr/>
        </p:nvSpPr>
        <p:spPr>
          <a:xfrm>
            <a:off x="2268608" y="462455"/>
            <a:ext cx="2581853" cy="79616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E79B"/>
          </a:solidFill>
          <a:ln w="12701" cap="flat">
            <a:noFill/>
            <a:prstDash val="solid"/>
            <a:miter/>
          </a:ln>
        </p:spPr>
        <p:txBody>
          <a:bodyPr vert="horz" wrap="square" lIns="71323" tIns="35662" rIns="71323" bIns="35662" anchor="ctr" anchorCtr="0" compatLnSpc="1">
            <a:noAutofit/>
          </a:bodyPr>
          <a:lstStyle/>
          <a:p>
            <a:pPr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     </a:t>
            </a:r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Head Boy             Head Girl</a:t>
            </a:r>
          </a:p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Miss Pearce &amp; Mr Cavanagh</a:t>
            </a:r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D962D06D-B0C8-4DE9-BAE6-CF52CD317EE4}"/>
              </a:ext>
            </a:extLst>
          </p:cNvPr>
          <p:cNvSpPr/>
          <p:nvPr/>
        </p:nvSpPr>
        <p:spPr>
          <a:xfrm>
            <a:off x="1710348" y="1633492"/>
            <a:ext cx="3926273" cy="61471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E79B"/>
          </a:solidFill>
          <a:ln w="12701" cap="flat">
            <a:noFill/>
            <a:prstDash val="solid"/>
            <a:miter/>
          </a:ln>
        </p:spPr>
        <p:txBody>
          <a:bodyPr vert="horz" wrap="square" lIns="71323" tIns="35662" rIns="71323" bIns="35662" anchor="ctr" anchorCtr="1" compatLnSpc="1">
            <a:noAutofit/>
          </a:bodyPr>
          <a:lstStyle/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School Council</a:t>
            </a:r>
          </a:p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Miss Pearce</a:t>
            </a:r>
          </a:p>
        </p:txBody>
      </p:sp>
      <p:sp>
        <p:nvSpPr>
          <p:cNvPr id="6" name="Flowchart: Alternate Process 8">
            <a:extLst>
              <a:ext uri="{FF2B5EF4-FFF2-40B4-BE49-F238E27FC236}">
                <a16:creationId xmlns:a16="http://schemas.microsoft.com/office/drawing/2014/main" id="{37820036-45BB-4408-A169-D44D87358663}"/>
              </a:ext>
            </a:extLst>
          </p:cNvPr>
          <p:cNvSpPr/>
          <p:nvPr/>
        </p:nvSpPr>
        <p:spPr>
          <a:xfrm>
            <a:off x="1737948" y="2532322"/>
            <a:ext cx="1056570" cy="9981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?: f7 f3 1"/>
              <a:gd name="f11" fmla="?: f8 f4 1"/>
              <a:gd name="f12" fmla="?: f9 f5 1"/>
              <a:gd name="f13" fmla="*/ f10 1 21600"/>
              <a:gd name="f14" fmla="*/ f11 1 21600"/>
              <a:gd name="f15" fmla="*/ 21600 f10 1"/>
              <a:gd name="f16" fmla="*/ 21600 f11 1"/>
              <a:gd name="f17" fmla="min f14 f13"/>
              <a:gd name="f18" fmla="*/ f15 1 f12"/>
              <a:gd name="f19" fmla="*/ f16 1 f12"/>
              <a:gd name="f20" fmla="val f18"/>
              <a:gd name="f21" fmla="val f19"/>
              <a:gd name="f22" fmla="*/ f6 f17 1"/>
              <a:gd name="f23" fmla="+- f21 0 f6"/>
              <a:gd name="f24" fmla="+- f20 0 f6"/>
              <a:gd name="f25" fmla="*/ f20 f17 1"/>
              <a:gd name="f26" fmla="*/ f21 f17 1"/>
              <a:gd name="f27" fmla="min f24 f23"/>
              <a:gd name="f28" fmla="*/ f27 1 6"/>
              <a:gd name="f29" fmla="+- f20 0 f28"/>
              <a:gd name="f30" fmla="+- f21 0 f28"/>
              <a:gd name="f31" fmla="*/ f28 29289 1"/>
              <a:gd name="f32" fmla="*/ f28 f17 1"/>
              <a:gd name="f33" fmla="*/ f31 1 100000"/>
              <a:gd name="f34" fmla="*/ f29 f17 1"/>
              <a:gd name="f35" fmla="*/ f30 f17 1"/>
              <a:gd name="f36" fmla="+- f20 0 f33"/>
              <a:gd name="f37" fmla="+- f21 0 f33"/>
              <a:gd name="f38" fmla="*/ f33 f17 1"/>
              <a:gd name="f39" fmla="*/ f36 f17 1"/>
              <a:gd name="f40" fmla="*/ f37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8" t="f38" r="f39" b="f40"/>
            <a:pathLst>
              <a:path>
                <a:moveTo>
                  <a:pt x="f22" y="f32"/>
                </a:moveTo>
                <a:arcTo wR="f32" hR="f32" stAng="f0" swAng="f1"/>
                <a:lnTo>
                  <a:pt x="f34" y="f22"/>
                </a:lnTo>
                <a:arcTo wR="f32" hR="f32" stAng="f2" swAng="f1"/>
                <a:lnTo>
                  <a:pt x="f25" y="f35"/>
                </a:lnTo>
                <a:arcTo wR="f32" hR="f32" stAng="f6" swAng="f1"/>
                <a:lnTo>
                  <a:pt x="f32" y="f26"/>
                </a:lnTo>
                <a:arcTo wR="f32" hR="f32" stAng="f1" swAng="f1"/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1" cap="flat">
            <a:noFill/>
            <a:prstDash val="solid"/>
            <a:miter/>
          </a:ln>
        </p:spPr>
        <p:txBody>
          <a:bodyPr vert="horz" wrap="square" lIns="71323" tIns="35662" rIns="71323" bIns="35662" anchor="ctr" anchorCtr="1" compatLnSpc="1">
            <a:noAutofit/>
          </a:bodyPr>
          <a:lstStyle/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Resilience Team</a:t>
            </a:r>
          </a:p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Mr Moreton</a:t>
            </a:r>
          </a:p>
        </p:txBody>
      </p:sp>
      <p:sp>
        <p:nvSpPr>
          <p:cNvPr id="7" name="Flowchart: Alternate Process 24">
            <a:extLst>
              <a:ext uri="{FF2B5EF4-FFF2-40B4-BE49-F238E27FC236}">
                <a16:creationId xmlns:a16="http://schemas.microsoft.com/office/drawing/2014/main" id="{7847857C-56EA-49A1-9996-765EA602E7CD}"/>
              </a:ext>
            </a:extLst>
          </p:cNvPr>
          <p:cNvSpPr/>
          <p:nvPr/>
        </p:nvSpPr>
        <p:spPr>
          <a:xfrm>
            <a:off x="3059372" y="2541467"/>
            <a:ext cx="1056570" cy="9981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?: f7 f3 1"/>
              <a:gd name="f11" fmla="?: f8 f4 1"/>
              <a:gd name="f12" fmla="?: f9 f5 1"/>
              <a:gd name="f13" fmla="*/ f10 1 21600"/>
              <a:gd name="f14" fmla="*/ f11 1 21600"/>
              <a:gd name="f15" fmla="*/ 21600 f10 1"/>
              <a:gd name="f16" fmla="*/ 21600 f11 1"/>
              <a:gd name="f17" fmla="min f14 f13"/>
              <a:gd name="f18" fmla="*/ f15 1 f12"/>
              <a:gd name="f19" fmla="*/ f16 1 f12"/>
              <a:gd name="f20" fmla="val f18"/>
              <a:gd name="f21" fmla="val f19"/>
              <a:gd name="f22" fmla="*/ f6 f17 1"/>
              <a:gd name="f23" fmla="+- f21 0 f6"/>
              <a:gd name="f24" fmla="+- f20 0 f6"/>
              <a:gd name="f25" fmla="*/ f20 f17 1"/>
              <a:gd name="f26" fmla="*/ f21 f17 1"/>
              <a:gd name="f27" fmla="min f24 f23"/>
              <a:gd name="f28" fmla="*/ f27 1 6"/>
              <a:gd name="f29" fmla="+- f20 0 f28"/>
              <a:gd name="f30" fmla="+- f21 0 f28"/>
              <a:gd name="f31" fmla="*/ f28 29289 1"/>
              <a:gd name="f32" fmla="*/ f28 f17 1"/>
              <a:gd name="f33" fmla="*/ f31 1 100000"/>
              <a:gd name="f34" fmla="*/ f29 f17 1"/>
              <a:gd name="f35" fmla="*/ f30 f17 1"/>
              <a:gd name="f36" fmla="+- f20 0 f33"/>
              <a:gd name="f37" fmla="+- f21 0 f33"/>
              <a:gd name="f38" fmla="*/ f33 f17 1"/>
              <a:gd name="f39" fmla="*/ f36 f17 1"/>
              <a:gd name="f40" fmla="*/ f37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8" t="f38" r="f39" b="f40"/>
            <a:pathLst>
              <a:path>
                <a:moveTo>
                  <a:pt x="f22" y="f32"/>
                </a:moveTo>
                <a:arcTo wR="f32" hR="f32" stAng="f0" swAng="f1"/>
                <a:lnTo>
                  <a:pt x="f34" y="f22"/>
                </a:lnTo>
                <a:arcTo wR="f32" hR="f32" stAng="f2" swAng="f1"/>
                <a:lnTo>
                  <a:pt x="f25" y="f35"/>
                </a:lnTo>
                <a:arcTo wR="f32" hR="f32" stAng="f6" swAng="f1"/>
                <a:lnTo>
                  <a:pt x="f32" y="f26"/>
                </a:lnTo>
                <a:arcTo wR="f32" hR="f32" stAng="f1" swAng="f1"/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1" cap="flat">
            <a:noFill/>
            <a:prstDash val="solid"/>
            <a:miter/>
          </a:ln>
        </p:spPr>
        <p:txBody>
          <a:bodyPr vert="horz" wrap="square" lIns="71323" tIns="35662" rIns="71323" bIns="35662" anchor="ctr" anchorCtr="1" compatLnSpc="1">
            <a:noAutofit/>
          </a:bodyPr>
          <a:lstStyle/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Innovation Team</a:t>
            </a:r>
          </a:p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Mr Summers</a:t>
            </a:r>
          </a:p>
        </p:txBody>
      </p:sp>
      <p:sp>
        <p:nvSpPr>
          <p:cNvPr id="8" name="Flowchart: Alternate Process 28">
            <a:extLst>
              <a:ext uri="{FF2B5EF4-FFF2-40B4-BE49-F238E27FC236}">
                <a16:creationId xmlns:a16="http://schemas.microsoft.com/office/drawing/2014/main" id="{42CB8CAB-48BB-462B-ADA4-BDBB680FCA93}"/>
              </a:ext>
            </a:extLst>
          </p:cNvPr>
          <p:cNvSpPr/>
          <p:nvPr/>
        </p:nvSpPr>
        <p:spPr>
          <a:xfrm>
            <a:off x="738352" y="5162149"/>
            <a:ext cx="5791199" cy="12192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?: f7 f3 1"/>
              <a:gd name="f11" fmla="?: f8 f4 1"/>
              <a:gd name="f12" fmla="?: f9 f5 1"/>
              <a:gd name="f13" fmla="*/ f10 1 21600"/>
              <a:gd name="f14" fmla="*/ f11 1 21600"/>
              <a:gd name="f15" fmla="*/ 21600 f10 1"/>
              <a:gd name="f16" fmla="*/ 21600 f11 1"/>
              <a:gd name="f17" fmla="min f14 f13"/>
              <a:gd name="f18" fmla="*/ f15 1 f12"/>
              <a:gd name="f19" fmla="*/ f16 1 f12"/>
              <a:gd name="f20" fmla="val f18"/>
              <a:gd name="f21" fmla="val f19"/>
              <a:gd name="f22" fmla="*/ f6 f17 1"/>
              <a:gd name="f23" fmla="+- f21 0 f6"/>
              <a:gd name="f24" fmla="+- f20 0 f6"/>
              <a:gd name="f25" fmla="*/ f20 f17 1"/>
              <a:gd name="f26" fmla="*/ f21 f17 1"/>
              <a:gd name="f27" fmla="min f24 f23"/>
              <a:gd name="f28" fmla="*/ f27 1 6"/>
              <a:gd name="f29" fmla="+- f20 0 f28"/>
              <a:gd name="f30" fmla="+- f21 0 f28"/>
              <a:gd name="f31" fmla="*/ f28 29289 1"/>
              <a:gd name="f32" fmla="*/ f28 f17 1"/>
              <a:gd name="f33" fmla="*/ f31 1 100000"/>
              <a:gd name="f34" fmla="*/ f29 f17 1"/>
              <a:gd name="f35" fmla="*/ f30 f17 1"/>
              <a:gd name="f36" fmla="+- f20 0 f33"/>
              <a:gd name="f37" fmla="+- f21 0 f33"/>
              <a:gd name="f38" fmla="*/ f33 f17 1"/>
              <a:gd name="f39" fmla="*/ f36 f17 1"/>
              <a:gd name="f40" fmla="*/ f37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8" t="f38" r="f39" b="f40"/>
            <a:pathLst>
              <a:path>
                <a:moveTo>
                  <a:pt x="f22" y="f32"/>
                </a:moveTo>
                <a:arcTo wR="f32" hR="f32" stAng="f0" swAng="f1"/>
                <a:lnTo>
                  <a:pt x="f34" y="f22"/>
                </a:lnTo>
                <a:arcTo wR="f32" hR="f32" stAng="f2" swAng="f1"/>
                <a:lnTo>
                  <a:pt x="f25" y="f35"/>
                </a:lnTo>
                <a:arcTo wR="f32" hR="f32" stAng="f6" swAng="f1"/>
                <a:lnTo>
                  <a:pt x="f32" y="f26"/>
                </a:lnTo>
                <a:arcTo wR="f32" hR="f32" stAng="f1" swAng="f1"/>
                <a:close/>
              </a:path>
            </a:pathLst>
          </a:custGeom>
          <a:solidFill>
            <a:srgbClr val="FFE79B"/>
          </a:solidFill>
          <a:ln w="12701" cap="flat">
            <a:noFill/>
            <a:prstDash val="solid"/>
            <a:miter/>
          </a:ln>
        </p:spPr>
        <p:txBody>
          <a:bodyPr vert="horz" wrap="square" lIns="71323" tIns="35662" rIns="71323" bIns="35662" anchor="ctr" anchorCtr="1" compatLnSpc="1">
            <a:noAutofit/>
          </a:bodyPr>
          <a:lstStyle/>
          <a:p>
            <a:pPr algn="ctr" defTabSz="713232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         House Captains                     Sports Captains             Student Ambassadors   </a:t>
            </a:r>
          </a:p>
          <a:p>
            <a:pPr algn="ctr" defTabSz="713232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i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Mrs Gibson                              Miss Hall                            Mr Truby</a:t>
            </a:r>
          </a:p>
          <a:p>
            <a:pPr algn="ctr" defTabSz="713232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</a:p>
          <a:p>
            <a:pPr algn="ctr" defTabSz="713232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Form Reps                Shield &amp; Shelter Ambassadors                       Prefects                  </a:t>
            </a:r>
            <a:r>
              <a:rPr lang="en-GB" sz="1200" b="1" i="1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Progress Leaders                            Mr Stephens                               Miss Pearce</a:t>
            </a:r>
            <a:endParaRPr lang="en-GB" sz="1200" b="1" i="1" kern="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</a:endParaRPr>
          </a:p>
        </p:txBody>
      </p:sp>
      <p:sp>
        <p:nvSpPr>
          <p:cNvPr id="9" name="Flowchart: Alternate Process 25">
            <a:extLst>
              <a:ext uri="{FF2B5EF4-FFF2-40B4-BE49-F238E27FC236}">
                <a16:creationId xmlns:a16="http://schemas.microsoft.com/office/drawing/2014/main" id="{35C4E269-5CFC-4227-984C-82ACC7F32C2B}"/>
              </a:ext>
            </a:extLst>
          </p:cNvPr>
          <p:cNvSpPr/>
          <p:nvPr/>
        </p:nvSpPr>
        <p:spPr>
          <a:xfrm>
            <a:off x="4397143" y="2541463"/>
            <a:ext cx="1056570" cy="9981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?: f7 f3 1"/>
              <a:gd name="f11" fmla="?: f8 f4 1"/>
              <a:gd name="f12" fmla="?: f9 f5 1"/>
              <a:gd name="f13" fmla="*/ f10 1 21600"/>
              <a:gd name="f14" fmla="*/ f11 1 21600"/>
              <a:gd name="f15" fmla="*/ 21600 f10 1"/>
              <a:gd name="f16" fmla="*/ 21600 f11 1"/>
              <a:gd name="f17" fmla="min f14 f13"/>
              <a:gd name="f18" fmla="*/ f15 1 f12"/>
              <a:gd name="f19" fmla="*/ f16 1 f12"/>
              <a:gd name="f20" fmla="val f18"/>
              <a:gd name="f21" fmla="val f19"/>
              <a:gd name="f22" fmla="*/ f6 f17 1"/>
              <a:gd name="f23" fmla="+- f21 0 f6"/>
              <a:gd name="f24" fmla="+- f20 0 f6"/>
              <a:gd name="f25" fmla="*/ f20 f17 1"/>
              <a:gd name="f26" fmla="*/ f21 f17 1"/>
              <a:gd name="f27" fmla="min f24 f23"/>
              <a:gd name="f28" fmla="*/ f27 1 6"/>
              <a:gd name="f29" fmla="+- f20 0 f28"/>
              <a:gd name="f30" fmla="+- f21 0 f28"/>
              <a:gd name="f31" fmla="*/ f28 29289 1"/>
              <a:gd name="f32" fmla="*/ f28 f17 1"/>
              <a:gd name="f33" fmla="*/ f31 1 100000"/>
              <a:gd name="f34" fmla="*/ f29 f17 1"/>
              <a:gd name="f35" fmla="*/ f30 f17 1"/>
              <a:gd name="f36" fmla="+- f20 0 f33"/>
              <a:gd name="f37" fmla="+- f21 0 f33"/>
              <a:gd name="f38" fmla="*/ f33 f17 1"/>
              <a:gd name="f39" fmla="*/ f36 f17 1"/>
              <a:gd name="f40" fmla="*/ f37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8" t="f38" r="f39" b="f40"/>
            <a:pathLst>
              <a:path>
                <a:moveTo>
                  <a:pt x="f22" y="f32"/>
                </a:moveTo>
                <a:arcTo wR="f32" hR="f32" stAng="f0" swAng="f1"/>
                <a:lnTo>
                  <a:pt x="f34" y="f22"/>
                </a:lnTo>
                <a:arcTo wR="f32" hR="f32" stAng="f2" swAng="f1"/>
                <a:lnTo>
                  <a:pt x="f25" y="f35"/>
                </a:lnTo>
                <a:arcTo wR="f32" hR="f32" stAng="f6" swAng="f1"/>
                <a:lnTo>
                  <a:pt x="f32" y="f26"/>
                </a:lnTo>
                <a:arcTo wR="f32" hR="f32" stAng="f1" swAng="f1"/>
                <a:close/>
              </a:path>
            </a:pathLst>
          </a:custGeom>
          <a:solidFill>
            <a:srgbClr val="C3B6FC"/>
          </a:solidFill>
          <a:ln w="12701" cap="flat">
            <a:noFill/>
            <a:prstDash val="solid"/>
            <a:miter/>
          </a:ln>
        </p:spPr>
        <p:txBody>
          <a:bodyPr vert="horz" wrap="square" lIns="71323" tIns="35662" rIns="71323" bIns="35662" anchor="ctr" anchorCtr="1" compatLnSpc="1">
            <a:noAutofit/>
          </a:bodyPr>
          <a:lstStyle/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Mindful Team</a:t>
            </a:r>
          </a:p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Miss Killian</a:t>
            </a:r>
          </a:p>
        </p:txBody>
      </p:sp>
      <p:sp>
        <p:nvSpPr>
          <p:cNvPr id="10" name="Flowchart: Alternate Process 26">
            <a:extLst>
              <a:ext uri="{FF2B5EF4-FFF2-40B4-BE49-F238E27FC236}">
                <a16:creationId xmlns:a16="http://schemas.microsoft.com/office/drawing/2014/main" id="{1FD71F91-F50A-4BDC-A6E1-A9E7180DEF43}"/>
              </a:ext>
            </a:extLst>
          </p:cNvPr>
          <p:cNvSpPr/>
          <p:nvPr/>
        </p:nvSpPr>
        <p:spPr>
          <a:xfrm>
            <a:off x="5711588" y="2541464"/>
            <a:ext cx="1056570" cy="9981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?: f7 f3 1"/>
              <a:gd name="f11" fmla="?: f8 f4 1"/>
              <a:gd name="f12" fmla="?: f9 f5 1"/>
              <a:gd name="f13" fmla="*/ f10 1 21600"/>
              <a:gd name="f14" fmla="*/ f11 1 21600"/>
              <a:gd name="f15" fmla="*/ 21600 f10 1"/>
              <a:gd name="f16" fmla="*/ 21600 f11 1"/>
              <a:gd name="f17" fmla="min f14 f13"/>
              <a:gd name="f18" fmla="*/ f15 1 f12"/>
              <a:gd name="f19" fmla="*/ f16 1 f12"/>
              <a:gd name="f20" fmla="val f18"/>
              <a:gd name="f21" fmla="val f19"/>
              <a:gd name="f22" fmla="*/ f6 f17 1"/>
              <a:gd name="f23" fmla="+- f21 0 f6"/>
              <a:gd name="f24" fmla="+- f20 0 f6"/>
              <a:gd name="f25" fmla="*/ f20 f17 1"/>
              <a:gd name="f26" fmla="*/ f21 f17 1"/>
              <a:gd name="f27" fmla="min f24 f23"/>
              <a:gd name="f28" fmla="*/ f27 1 6"/>
              <a:gd name="f29" fmla="+- f20 0 f28"/>
              <a:gd name="f30" fmla="+- f21 0 f28"/>
              <a:gd name="f31" fmla="*/ f28 29289 1"/>
              <a:gd name="f32" fmla="*/ f28 f17 1"/>
              <a:gd name="f33" fmla="*/ f31 1 100000"/>
              <a:gd name="f34" fmla="*/ f29 f17 1"/>
              <a:gd name="f35" fmla="*/ f30 f17 1"/>
              <a:gd name="f36" fmla="+- f20 0 f33"/>
              <a:gd name="f37" fmla="+- f21 0 f33"/>
              <a:gd name="f38" fmla="*/ f33 f17 1"/>
              <a:gd name="f39" fmla="*/ f36 f17 1"/>
              <a:gd name="f40" fmla="*/ f37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8" t="f38" r="f39" b="f40"/>
            <a:pathLst>
              <a:path>
                <a:moveTo>
                  <a:pt x="f22" y="f32"/>
                </a:moveTo>
                <a:arcTo wR="f32" hR="f32" stAng="f0" swAng="f1"/>
                <a:lnTo>
                  <a:pt x="f34" y="f22"/>
                </a:lnTo>
                <a:arcTo wR="f32" hR="f32" stAng="f2" swAng="f1"/>
                <a:lnTo>
                  <a:pt x="f25" y="f35"/>
                </a:lnTo>
                <a:arcTo wR="f32" hR="f32" stAng="f6" swAng="f1"/>
                <a:lnTo>
                  <a:pt x="f32" y="f26"/>
                </a:lnTo>
                <a:arcTo wR="f32" hR="f32" stAng="f1" swAng="f1"/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1" cap="flat">
            <a:noFill/>
            <a:prstDash val="solid"/>
            <a:miter/>
          </a:ln>
        </p:spPr>
        <p:txBody>
          <a:bodyPr vert="horz" wrap="square" lIns="71323" tIns="35662" rIns="71323" bIns="35662" anchor="ctr" anchorCtr="1" compatLnSpc="1">
            <a:noAutofit/>
          </a:bodyPr>
          <a:lstStyle/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Employable Team</a:t>
            </a:r>
          </a:p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Mr Ordidge</a:t>
            </a:r>
          </a:p>
        </p:txBody>
      </p:sp>
      <p:sp>
        <p:nvSpPr>
          <p:cNvPr id="11" name="Flowchart: Alternate Process 27">
            <a:extLst>
              <a:ext uri="{FF2B5EF4-FFF2-40B4-BE49-F238E27FC236}">
                <a16:creationId xmlns:a16="http://schemas.microsoft.com/office/drawing/2014/main" id="{C3A53191-D167-44B6-8CB0-75B813DF2AA2}"/>
              </a:ext>
            </a:extLst>
          </p:cNvPr>
          <p:cNvSpPr/>
          <p:nvPr/>
        </p:nvSpPr>
        <p:spPr>
          <a:xfrm>
            <a:off x="433551" y="3790549"/>
            <a:ext cx="1056570" cy="9981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?: f7 f3 1"/>
              <a:gd name="f11" fmla="?: f8 f4 1"/>
              <a:gd name="f12" fmla="?: f9 f5 1"/>
              <a:gd name="f13" fmla="*/ f10 1 21600"/>
              <a:gd name="f14" fmla="*/ f11 1 21600"/>
              <a:gd name="f15" fmla="*/ 21600 f10 1"/>
              <a:gd name="f16" fmla="*/ 21600 f11 1"/>
              <a:gd name="f17" fmla="min f14 f13"/>
              <a:gd name="f18" fmla="*/ f15 1 f12"/>
              <a:gd name="f19" fmla="*/ f16 1 f12"/>
              <a:gd name="f20" fmla="val f18"/>
              <a:gd name="f21" fmla="val f19"/>
              <a:gd name="f22" fmla="*/ f6 f17 1"/>
              <a:gd name="f23" fmla="+- f21 0 f6"/>
              <a:gd name="f24" fmla="+- f20 0 f6"/>
              <a:gd name="f25" fmla="*/ f20 f17 1"/>
              <a:gd name="f26" fmla="*/ f21 f17 1"/>
              <a:gd name="f27" fmla="min f24 f23"/>
              <a:gd name="f28" fmla="*/ f27 1 6"/>
              <a:gd name="f29" fmla="+- f20 0 f28"/>
              <a:gd name="f30" fmla="+- f21 0 f28"/>
              <a:gd name="f31" fmla="*/ f28 29289 1"/>
              <a:gd name="f32" fmla="*/ f28 f17 1"/>
              <a:gd name="f33" fmla="*/ f31 1 100000"/>
              <a:gd name="f34" fmla="*/ f29 f17 1"/>
              <a:gd name="f35" fmla="*/ f30 f17 1"/>
              <a:gd name="f36" fmla="+- f20 0 f33"/>
              <a:gd name="f37" fmla="+- f21 0 f33"/>
              <a:gd name="f38" fmla="*/ f33 f17 1"/>
              <a:gd name="f39" fmla="*/ f36 f17 1"/>
              <a:gd name="f40" fmla="*/ f37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8" t="f38" r="f39" b="f40"/>
            <a:pathLst>
              <a:path>
                <a:moveTo>
                  <a:pt x="f22" y="f32"/>
                </a:moveTo>
                <a:arcTo wR="f32" hR="f32" stAng="f0" swAng="f1"/>
                <a:lnTo>
                  <a:pt x="f34" y="f22"/>
                </a:lnTo>
                <a:arcTo wR="f32" hR="f32" stAng="f2" swAng="f1"/>
                <a:lnTo>
                  <a:pt x="f25" y="f35"/>
                </a:lnTo>
                <a:arcTo wR="f32" hR="f32" stAng="f6" swAng="f1"/>
                <a:lnTo>
                  <a:pt x="f32" y="f26"/>
                </a:lnTo>
                <a:arcTo wR="f32" hR="f32" stAng="f1" swAng="f1"/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1" cap="flat">
            <a:solidFill>
              <a:schemeClr val="accent5">
                <a:lumMod val="40000"/>
                <a:lumOff val="60000"/>
              </a:schemeClr>
            </a:solidFill>
            <a:prstDash val="solid"/>
            <a:miter/>
          </a:ln>
        </p:spPr>
        <p:txBody>
          <a:bodyPr vert="horz" wrap="square" lIns="71323" tIns="35662" rIns="71323" bIns="35662" anchor="ctr" anchorCtr="1" compatLnSpc="1">
            <a:noAutofit/>
          </a:bodyPr>
          <a:lstStyle/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Eco Team</a:t>
            </a:r>
          </a:p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Mrs Small </a:t>
            </a:r>
          </a:p>
        </p:txBody>
      </p:sp>
      <p:sp>
        <p:nvSpPr>
          <p:cNvPr id="12" name="Flowchart: Alternate Process 27">
            <a:extLst>
              <a:ext uri="{FF2B5EF4-FFF2-40B4-BE49-F238E27FC236}">
                <a16:creationId xmlns:a16="http://schemas.microsoft.com/office/drawing/2014/main" id="{60782478-60D1-41D4-B981-8F701C2E555A}"/>
              </a:ext>
            </a:extLst>
          </p:cNvPr>
          <p:cNvSpPr/>
          <p:nvPr/>
        </p:nvSpPr>
        <p:spPr>
          <a:xfrm>
            <a:off x="4430295" y="3790547"/>
            <a:ext cx="990266" cy="9981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?: f7 f3 1"/>
              <a:gd name="f11" fmla="?: f8 f4 1"/>
              <a:gd name="f12" fmla="?: f9 f5 1"/>
              <a:gd name="f13" fmla="*/ f10 1 21600"/>
              <a:gd name="f14" fmla="*/ f11 1 21600"/>
              <a:gd name="f15" fmla="*/ 21600 f10 1"/>
              <a:gd name="f16" fmla="*/ 21600 f11 1"/>
              <a:gd name="f17" fmla="min f14 f13"/>
              <a:gd name="f18" fmla="*/ f15 1 f12"/>
              <a:gd name="f19" fmla="*/ f16 1 f12"/>
              <a:gd name="f20" fmla="val f18"/>
              <a:gd name="f21" fmla="val f19"/>
              <a:gd name="f22" fmla="*/ f6 f17 1"/>
              <a:gd name="f23" fmla="+- f21 0 f6"/>
              <a:gd name="f24" fmla="+- f20 0 f6"/>
              <a:gd name="f25" fmla="*/ f20 f17 1"/>
              <a:gd name="f26" fmla="*/ f21 f17 1"/>
              <a:gd name="f27" fmla="min f24 f23"/>
              <a:gd name="f28" fmla="*/ f27 1 6"/>
              <a:gd name="f29" fmla="+- f20 0 f28"/>
              <a:gd name="f30" fmla="+- f21 0 f28"/>
              <a:gd name="f31" fmla="*/ f28 29289 1"/>
              <a:gd name="f32" fmla="*/ f28 f17 1"/>
              <a:gd name="f33" fmla="*/ f31 1 100000"/>
              <a:gd name="f34" fmla="*/ f29 f17 1"/>
              <a:gd name="f35" fmla="*/ f30 f17 1"/>
              <a:gd name="f36" fmla="+- f20 0 f33"/>
              <a:gd name="f37" fmla="+- f21 0 f33"/>
              <a:gd name="f38" fmla="*/ f33 f17 1"/>
              <a:gd name="f39" fmla="*/ f36 f17 1"/>
              <a:gd name="f40" fmla="*/ f37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8" t="f38" r="f39" b="f40"/>
            <a:pathLst>
              <a:path>
                <a:moveTo>
                  <a:pt x="f22" y="f32"/>
                </a:moveTo>
                <a:arcTo wR="f32" hR="f32" stAng="f0" swAng="f1"/>
                <a:lnTo>
                  <a:pt x="f34" y="f22"/>
                </a:lnTo>
                <a:arcTo wR="f32" hR="f32" stAng="f2" swAng="f1"/>
                <a:lnTo>
                  <a:pt x="f25" y="f35"/>
                </a:lnTo>
                <a:arcTo wR="f32" hR="f32" stAng="f6" swAng="f1"/>
                <a:lnTo>
                  <a:pt x="f32" y="f26"/>
                </a:lnTo>
                <a:arcTo wR="f32" hR="f32" stAng="f1" swAng="f1"/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1" cap="flat">
            <a:solidFill>
              <a:schemeClr val="accent6">
                <a:lumMod val="40000"/>
                <a:lumOff val="60000"/>
              </a:schemeClr>
            </a:solidFill>
            <a:prstDash val="solid"/>
            <a:miter/>
          </a:ln>
        </p:spPr>
        <p:txBody>
          <a:bodyPr vert="horz" wrap="square" lIns="71323" tIns="35662" rIns="71323" bIns="35662" anchor="ctr" anchorCtr="1" compatLnSpc="1">
            <a:noAutofit/>
          </a:bodyPr>
          <a:lstStyle/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Enterprise</a:t>
            </a: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Team</a:t>
            </a:r>
          </a:p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Mr Gainey </a:t>
            </a:r>
          </a:p>
        </p:txBody>
      </p:sp>
      <p:sp>
        <p:nvSpPr>
          <p:cNvPr id="13" name="Arrow: Up 24">
            <a:extLst>
              <a:ext uri="{FF2B5EF4-FFF2-40B4-BE49-F238E27FC236}">
                <a16:creationId xmlns:a16="http://schemas.microsoft.com/office/drawing/2014/main" id="{E8206EE8-88F9-4314-ABCE-E874633B149B}"/>
              </a:ext>
            </a:extLst>
          </p:cNvPr>
          <p:cNvSpPr/>
          <p:nvPr/>
        </p:nvSpPr>
        <p:spPr>
          <a:xfrm rot="13952095">
            <a:off x="1530634" y="2197639"/>
            <a:ext cx="100617" cy="403884"/>
          </a:xfrm>
          <a:custGeom>
            <a:avLst>
              <a:gd name="f0" fmla="val 4306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*/ f20 f19 1"/>
              <a:gd name="f28" fmla="*/ 21600 f21 1"/>
              <a:gd name="f29" fmla="*/ 0 f21 1"/>
              <a:gd name="f30" fmla="*/ f19 f12 1"/>
              <a:gd name="f31" fmla="*/ f20 f13 1"/>
              <a:gd name="f32" fmla="+- f24 0 f3"/>
              <a:gd name="f33" fmla="+- f25 0 f3"/>
              <a:gd name="f34" fmla="*/ f27 1 10800"/>
              <a:gd name="f35" fmla="*/ f29 1 f21"/>
              <a:gd name="f36" fmla="*/ f28 1 f21"/>
              <a:gd name="f37" fmla="*/ f26 f12 1"/>
              <a:gd name="f38" fmla="+- f20 0 f34"/>
              <a:gd name="f39" fmla="*/ f36 f13 1"/>
              <a:gd name="f40" fmla="*/ f35 f12 1"/>
              <a:gd name="f41" fmla="*/ f36 f12 1"/>
              <a:gd name="f42" fmla="*/ f38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42" r="f37" b="f39"/>
            <a:pathLst>
              <a:path w="21600" h="21600">
                <a:moveTo>
                  <a:pt x="f19" y="f8"/>
                </a:moveTo>
                <a:lnTo>
                  <a:pt x="f19" y="f20"/>
                </a:lnTo>
                <a:lnTo>
                  <a:pt x="f7" y="f20"/>
                </a:lnTo>
                <a:lnTo>
                  <a:pt x="f9" y="f7"/>
                </a:lnTo>
                <a:lnTo>
                  <a:pt x="f8" y="f20"/>
                </a:lnTo>
                <a:lnTo>
                  <a:pt x="f26" y="f20"/>
                </a:lnTo>
                <a:lnTo>
                  <a:pt x="f26" y="f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1" cap="flat">
            <a:noFill/>
            <a:prstDash val="solid"/>
            <a:miter/>
          </a:ln>
        </p:spPr>
        <p:txBody>
          <a:bodyPr vert="horz" wrap="square" lIns="71323" tIns="35662" rIns="71323" bIns="35662" anchor="ctr" anchorCtr="1" compatLnSpc="1">
            <a:noAutofit/>
          </a:bodyPr>
          <a:lstStyle/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Arrow: Up 27">
            <a:extLst>
              <a:ext uri="{FF2B5EF4-FFF2-40B4-BE49-F238E27FC236}">
                <a16:creationId xmlns:a16="http://schemas.microsoft.com/office/drawing/2014/main" id="{3E14A193-A586-4180-8420-38120E8C9C35}"/>
              </a:ext>
            </a:extLst>
          </p:cNvPr>
          <p:cNvSpPr/>
          <p:nvPr/>
        </p:nvSpPr>
        <p:spPr>
          <a:xfrm rot="7944255">
            <a:off x="5729601" y="2192801"/>
            <a:ext cx="85114" cy="403884"/>
          </a:xfrm>
          <a:custGeom>
            <a:avLst>
              <a:gd name="f0" fmla="val 3642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*/ f20 f19 1"/>
              <a:gd name="f28" fmla="*/ 21600 f21 1"/>
              <a:gd name="f29" fmla="*/ 0 f21 1"/>
              <a:gd name="f30" fmla="*/ f19 f12 1"/>
              <a:gd name="f31" fmla="*/ f20 f13 1"/>
              <a:gd name="f32" fmla="+- f24 0 f3"/>
              <a:gd name="f33" fmla="+- f25 0 f3"/>
              <a:gd name="f34" fmla="*/ f27 1 10800"/>
              <a:gd name="f35" fmla="*/ f29 1 f21"/>
              <a:gd name="f36" fmla="*/ f28 1 f21"/>
              <a:gd name="f37" fmla="*/ f26 f12 1"/>
              <a:gd name="f38" fmla="+- f20 0 f34"/>
              <a:gd name="f39" fmla="*/ f36 f13 1"/>
              <a:gd name="f40" fmla="*/ f35 f12 1"/>
              <a:gd name="f41" fmla="*/ f36 f12 1"/>
              <a:gd name="f42" fmla="*/ f38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42" r="f37" b="f39"/>
            <a:pathLst>
              <a:path w="21600" h="21600">
                <a:moveTo>
                  <a:pt x="f19" y="f8"/>
                </a:moveTo>
                <a:lnTo>
                  <a:pt x="f19" y="f20"/>
                </a:lnTo>
                <a:lnTo>
                  <a:pt x="f7" y="f20"/>
                </a:lnTo>
                <a:lnTo>
                  <a:pt x="f9" y="f7"/>
                </a:lnTo>
                <a:lnTo>
                  <a:pt x="f8" y="f20"/>
                </a:lnTo>
                <a:lnTo>
                  <a:pt x="f26" y="f20"/>
                </a:lnTo>
                <a:lnTo>
                  <a:pt x="f26" y="f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1" cap="flat">
            <a:noFill/>
            <a:prstDash val="solid"/>
            <a:miter/>
          </a:ln>
        </p:spPr>
        <p:txBody>
          <a:bodyPr vert="horz" wrap="square" lIns="71323" tIns="35662" rIns="71323" bIns="35662" anchor="ctr" anchorCtr="1" compatLnSpc="1">
            <a:noAutofit/>
          </a:bodyPr>
          <a:lstStyle/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Flowchart: Alternate Process 8">
            <a:extLst>
              <a:ext uri="{FF2B5EF4-FFF2-40B4-BE49-F238E27FC236}">
                <a16:creationId xmlns:a16="http://schemas.microsoft.com/office/drawing/2014/main" id="{4DBEF90F-F435-4DEC-B630-EF313A1FB9EE}"/>
              </a:ext>
            </a:extLst>
          </p:cNvPr>
          <p:cNvSpPr/>
          <p:nvPr/>
        </p:nvSpPr>
        <p:spPr>
          <a:xfrm>
            <a:off x="5742068" y="3790546"/>
            <a:ext cx="1056570" cy="9981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?: f7 f3 1"/>
              <a:gd name="f11" fmla="?: f8 f4 1"/>
              <a:gd name="f12" fmla="?: f9 f5 1"/>
              <a:gd name="f13" fmla="*/ f10 1 21600"/>
              <a:gd name="f14" fmla="*/ f11 1 21600"/>
              <a:gd name="f15" fmla="*/ 21600 f10 1"/>
              <a:gd name="f16" fmla="*/ 21600 f11 1"/>
              <a:gd name="f17" fmla="min f14 f13"/>
              <a:gd name="f18" fmla="*/ f15 1 f12"/>
              <a:gd name="f19" fmla="*/ f16 1 f12"/>
              <a:gd name="f20" fmla="val f18"/>
              <a:gd name="f21" fmla="val f19"/>
              <a:gd name="f22" fmla="*/ f6 f17 1"/>
              <a:gd name="f23" fmla="+- f21 0 f6"/>
              <a:gd name="f24" fmla="+- f20 0 f6"/>
              <a:gd name="f25" fmla="*/ f20 f17 1"/>
              <a:gd name="f26" fmla="*/ f21 f17 1"/>
              <a:gd name="f27" fmla="min f24 f23"/>
              <a:gd name="f28" fmla="*/ f27 1 6"/>
              <a:gd name="f29" fmla="+- f20 0 f28"/>
              <a:gd name="f30" fmla="+- f21 0 f28"/>
              <a:gd name="f31" fmla="*/ f28 29289 1"/>
              <a:gd name="f32" fmla="*/ f28 f17 1"/>
              <a:gd name="f33" fmla="*/ f31 1 100000"/>
              <a:gd name="f34" fmla="*/ f29 f17 1"/>
              <a:gd name="f35" fmla="*/ f30 f17 1"/>
              <a:gd name="f36" fmla="+- f20 0 f33"/>
              <a:gd name="f37" fmla="+- f21 0 f33"/>
              <a:gd name="f38" fmla="*/ f33 f17 1"/>
              <a:gd name="f39" fmla="*/ f36 f17 1"/>
              <a:gd name="f40" fmla="*/ f37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8" t="f38" r="f39" b="f40"/>
            <a:pathLst>
              <a:path>
                <a:moveTo>
                  <a:pt x="f22" y="f32"/>
                </a:moveTo>
                <a:arcTo wR="f32" hR="f32" stAng="f0" swAng="f1"/>
                <a:lnTo>
                  <a:pt x="f34" y="f22"/>
                </a:lnTo>
                <a:arcTo wR="f32" hR="f32" stAng="f2" swAng="f1"/>
                <a:lnTo>
                  <a:pt x="f25" y="f35"/>
                </a:lnTo>
                <a:arcTo wR="f32" hR="f32" stAng="f6" swAng="f1"/>
                <a:lnTo>
                  <a:pt x="f32" y="f26"/>
                </a:lnTo>
                <a:arcTo wR="f32" hR="f32" stAng="f1" swAng="f1"/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1" cap="flat">
            <a:noFill/>
            <a:prstDash val="solid"/>
            <a:miter/>
          </a:ln>
        </p:spPr>
        <p:txBody>
          <a:bodyPr vert="horz" wrap="square" lIns="71323" tIns="35662" rIns="71323" bIns="35662" anchor="ctr" anchorCtr="1" compatLnSpc="1">
            <a:noAutofit/>
          </a:bodyPr>
          <a:lstStyle/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Youth Club Team</a:t>
            </a:r>
          </a:p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Mr Stephens</a:t>
            </a:r>
          </a:p>
        </p:txBody>
      </p:sp>
      <p:sp>
        <p:nvSpPr>
          <p:cNvPr id="16" name="Flowchart: Alternate Process 24">
            <a:extLst>
              <a:ext uri="{FF2B5EF4-FFF2-40B4-BE49-F238E27FC236}">
                <a16:creationId xmlns:a16="http://schemas.microsoft.com/office/drawing/2014/main" id="{C71D5EAE-B0C8-48D8-9C7F-B36699BD784B}"/>
              </a:ext>
            </a:extLst>
          </p:cNvPr>
          <p:cNvSpPr/>
          <p:nvPr/>
        </p:nvSpPr>
        <p:spPr>
          <a:xfrm>
            <a:off x="3034273" y="3811862"/>
            <a:ext cx="1056570" cy="9981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?: f7 f3 1"/>
              <a:gd name="f11" fmla="?: f8 f4 1"/>
              <a:gd name="f12" fmla="?: f9 f5 1"/>
              <a:gd name="f13" fmla="*/ f10 1 21600"/>
              <a:gd name="f14" fmla="*/ f11 1 21600"/>
              <a:gd name="f15" fmla="*/ 21600 f10 1"/>
              <a:gd name="f16" fmla="*/ 21600 f11 1"/>
              <a:gd name="f17" fmla="min f14 f13"/>
              <a:gd name="f18" fmla="*/ f15 1 f12"/>
              <a:gd name="f19" fmla="*/ f16 1 f12"/>
              <a:gd name="f20" fmla="val f18"/>
              <a:gd name="f21" fmla="val f19"/>
              <a:gd name="f22" fmla="*/ f6 f17 1"/>
              <a:gd name="f23" fmla="+- f21 0 f6"/>
              <a:gd name="f24" fmla="+- f20 0 f6"/>
              <a:gd name="f25" fmla="*/ f20 f17 1"/>
              <a:gd name="f26" fmla="*/ f21 f17 1"/>
              <a:gd name="f27" fmla="min f24 f23"/>
              <a:gd name="f28" fmla="*/ f27 1 6"/>
              <a:gd name="f29" fmla="+- f20 0 f28"/>
              <a:gd name="f30" fmla="+- f21 0 f28"/>
              <a:gd name="f31" fmla="*/ f28 29289 1"/>
              <a:gd name="f32" fmla="*/ f28 f17 1"/>
              <a:gd name="f33" fmla="*/ f31 1 100000"/>
              <a:gd name="f34" fmla="*/ f29 f17 1"/>
              <a:gd name="f35" fmla="*/ f30 f17 1"/>
              <a:gd name="f36" fmla="+- f20 0 f33"/>
              <a:gd name="f37" fmla="+- f21 0 f33"/>
              <a:gd name="f38" fmla="*/ f33 f17 1"/>
              <a:gd name="f39" fmla="*/ f36 f17 1"/>
              <a:gd name="f40" fmla="*/ f37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8" t="f38" r="f39" b="f40"/>
            <a:pathLst>
              <a:path>
                <a:moveTo>
                  <a:pt x="f22" y="f32"/>
                </a:moveTo>
                <a:arcTo wR="f32" hR="f32" stAng="f0" swAng="f1"/>
                <a:lnTo>
                  <a:pt x="f34" y="f22"/>
                </a:lnTo>
                <a:arcTo wR="f32" hR="f32" stAng="f2" swAng="f1"/>
                <a:lnTo>
                  <a:pt x="f25" y="f35"/>
                </a:lnTo>
                <a:arcTo wR="f32" hR="f32" stAng="f6" swAng="f1"/>
                <a:lnTo>
                  <a:pt x="f32" y="f26"/>
                </a:lnTo>
                <a:arcTo wR="f32" hR="f32" stAng="f1" swAng="f1"/>
                <a:close/>
              </a:path>
            </a:pathLst>
          </a:custGeom>
          <a:solidFill>
            <a:schemeClr val="bg1">
              <a:lumMod val="85000"/>
            </a:schemeClr>
          </a:solidFill>
          <a:ln w="12701" cap="flat">
            <a:noFill/>
            <a:prstDash val="solid"/>
            <a:miter/>
          </a:ln>
        </p:spPr>
        <p:txBody>
          <a:bodyPr vert="horz" wrap="square" lIns="71323" tIns="35662" rIns="71323" bIns="35662" anchor="ctr" anchorCtr="1" compatLnSpc="1">
            <a:noAutofit/>
          </a:bodyPr>
          <a:lstStyle/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Facilities Team </a:t>
            </a:r>
          </a:p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Mr Pritchard</a:t>
            </a:r>
          </a:p>
        </p:txBody>
      </p:sp>
      <p:sp>
        <p:nvSpPr>
          <p:cNvPr id="17" name="Flowchart: Alternate Process 27">
            <a:extLst>
              <a:ext uri="{FF2B5EF4-FFF2-40B4-BE49-F238E27FC236}">
                <a16:creationId xmlns:a16="http://schemas.microsoft.com/office/drawing/2014/main" id="{68E3A8AD-900A-41AB-996B-EDD55A6A684B}"/>
              </a:ext>
            </a:extLst>
          </p:cNvPr>
          <p:cNvSpPr/>
          <p:nvPr/>
        </p:nvSpPr>
        <p:spPr>
          <a:xfrm>
            <a:off x="433551" y="2556253"/>
            <a:ext cx="990266" cy="96821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?: f7 f3 1"/>
              <a:gd name="f11" fmla="?: f8 f4 1"/>
              <a:gd name="f12" fmla="?: f9 f5 1"/>
              <a:gd name="f13" fmla="*/ f10 1 21600"/>
              <a:gd name="f14" fmla="*/ f11 1 21600"/>
              <a:gd name="f15" fmla="*/ 21600 f10 1"/>
              <a:gd name="f16" fmla="*/ 21600 f11 1"/>
              <a:gd name="f17" fmla="min f14 f13"/>
              <a:gd name="f18" fmla="*/ f15 1 f12"/>
              <a:gd name="f19" fmla="*/ f16 1 f12"/>
              <a:gd name="f20" fmla="val f18"/>
              <a:gd name="f21" fmla="val f19"/>
              <a:gd name="f22" fmla="*/ f6 f17 1"/>
              <a:gd name="f23" fmla="+- f21 0 f6"/>
              <a:gd name="f24" fmla="+- f20 0 f6"/>
              <a:gd name="f25" fmla="*/ f20 f17 1"/>
              <a:gd name="f26" fmla="*/ f21 f17 1"/>
              <a:gd name="f27" fmla="min f24 f23"/>
              <a:gd name="f28" fmla="*/ f27 1 6"/>
              <a:gd name="f29" fmla="+- f20 0 f28"/>
              <a:gd name="f30" fmla="+- f21 0 f28"/>
              <a:gd name="f31" fmla="*/ f28 29289 1"/>
              <a:gd name="f32" fmla="*/ f28 f17 1"/>
              <a:gd name="f33" fmla="*/ f31 1 100000"/>
              <a:gd name="f34" fmla="*/ f29 f17 1"/>
              <a:gd name="f35" fmla="*/ f30 f17 1"/>
              <a:gd name="f36" fmla="+- f20 0 f33"/>
              <a:gd name="f37" fmla="+- f21 0 f33"/>
              <a:gd name="f38" fmla="*/ f33 f17 1"/>
              <a:gd name="f39" fmla="*/ f36 f17 1"/>
              <a:gd name="f40" fmla="*/ f37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8" t="f38" r="f39" b="f40"/>
            <a:pathLst>
              <a:path>
                <a:moveTo>
                  <a:pt x="f22" y="f32"/>
                </a:moveTo>
                <a:arcTo wR="f32" hR="f32" stAng="f0" swAng="f1"/>
                <a:lnTo>
                  <a:pt x="f34" y="f22"/>
                </a:lnTo>
                <a:arcTo wR="f32" hR="f32" stAng="f2" swAng="f1"/>
                <a:lnTo>
                  <a:pt x="f25" y="f35"/>
                </a:lnTo>
                <a:arcTo wR="f32" hR="f32" stAng="f6" swAng="f1"/>
                <a:lnTo>
                  <a:pt x="f32" y="f26"/>
                </a:lnTo>
                <a:arcTo wR="f32" hR="f32" stAng="f1" swAng="f1"/>
                <a:close/>
              </a:path>
            </a:pathLst>
          </a:custGeom>
          <a:solidFill>
            <a:srgbClr val="C3B6FC"/>
          </a:solidFill>
          <a:ln w="12701" cap="flat">
            <a:noFill/>
            <a:prstDash val="solid"/>
            <a:miter/>
          </a:ln>
        </p:spPr>
        <p:txBody>
          <a:bodyPr vert="horz" wrap="square" lIns="71323" tIns="35662" rIns="71323" bIns="35662" anchor="ctr" anchorCtr="1" compatLnSpc="1">
            <a:noAutofit/>
          </a:bodyPr>
          <a:lstStyle/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Lead Learners</a:t>
            </a:r>
          </a:p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i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Miss Porter</a:t>
            </a:r>
            <a:endParaRPr lang="en-GB" sz="1200" b="1" i="1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</a:endParaRPr>
          </a:p>
        </p:txBody>
      </p:sp>
      <p:sp>
        <p:nvSpPr>
          <p:cNvPr id="18" name="Arrow: Up 25">
            <a:extLst>
              <a:ext uri="{FF2B5EF4-FFF2-40B4-BE49-F238E27FC236}">
                <a16:creationId xmlns:a16="http://schemas.microsoft.com/office/drawing/2014/main" id="{25D7E626-4E47-4AC8-AE8D-DB98B5550AA8}"/>
              </a:ext>
            </a:extLst>
          </p:cNvPr>
          <p:cNvSpPr/>
          <p:nvPr/>
        </p:nvSpPr>
        <p:spPr>
          <a:xfrm rot="10800009" flipH="1">
            <a:off x="3533427" y="2266550"/>
            <a:ext cx="90199" cy="224516"/>
          </a:xfrm>
          <a:custGeom>
            <a:avLst>
              <a:gd name="f0" fmla="val 426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*/ f20 f19 1"/>
              <a:gd name="f28" fmla="*/ 21600 f21 1"/>
              <a:gd name="f29" fmla="*/ 0 f21 1"/>
              <a:gd name="f30" fmla="*/ f19 f12 1"/>
              <a:gd name="f31" fmla="*/ f20 f13 1"/>
              <a:gd name="f32" fmla="+- f24 0 f3"/>
              <a:gd name="f33" fmla="+- f25 0 f3"/>
              <a:gd name="f34" fmla="*/ f27 1 10800"/>
              <a:gd name="f35" fmla="*/ f29 1 f21"/>
              <a:gd name="f36" fmla="*/ f28 1 f21"/>
              <a:gd name="f37" fmla="*/ f26 f12 1"/>
              <a:gd name="f38" fmla="+- f20 0 f34"/>
              <a:gd name="f39" fmla="*/ f36 f13 1"/>
              <a:gd name="f40" fmla="*/ f35 f12 1"/>
              <a:gd name="f41" fmla="*/ f36 f12 1"/>
              <a:gd name="f42" fmla="*/ f38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42" r="f37" b="f39"/>
            <a:pathLst>
              <a:path w="21600" h="21600">
                <a:moveTo>
                  <a:pt x="f19" y="f8"/>
                </a:moveTo>
                <a:lnTo>
                  <a:pt x="f19" y="f20"/>
                </a:lnTo>
                <a:lnTo>
                  <a:pt x="f7" y="f20"/>
                </a:lnTo>
                <a:lnTo>
                  <a:pt x="f9" y="f7"/>
                </a:lnTo>
                <a:lnTo>
                  <a:pt x="f8" y="f20"/>
                </a:lnTo>
                <a:lnTo>
                  <a:pt x="f26" y="f20"/>
                </a:lnTo>
                <a:lnTo>
                  <a:pt x="f26" y="f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1" cap="flat">
            <a:noFill/>
            <a:prstDash val="solid"/>
            <a:miter/>
          </a:ln>
        </p:spPr>
        <p:txBody>
          <a:bodyPr vert="horz" wrap="square" lIns="71323" tIns="35662" rIns="71323" bIns="35662" anchor="ctr" anchorCtr="1" compatLnSpc="1">
            <a:noAutofit/>
          </a:bodyPr>
          <a:lstStyle/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Arrow: Up 25">
            <a:extLst>
              <a:ext uri="{FF2B5EF4-FFF2-40B4-BE49-F238E27FC236}">
                <a16:creationId xmlns:a16="http://schemas.microsoft.com/office/drawing/2014/main" id="{AF9BF7C5-2E04-4D2F-A37D-DE6EDC4DDFF5}"/>
              </a:ext>
            </a:extLst>
          </p:cNvPr>
          <p:cNvSpPr/>
          <p:nvPr/>
        </p:nvSpPr>
        <p:spPr>
          <a:xfrm rot="10800009" flipH="1">
            <a:off x="3514435" y="1348068"/>
            <a:ext cx="90199" cy="224516"/>
          </a:xfrm>
          <a:custGeom>
            <a:avLst>
              <a:gd name="f0" fmla="val 426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*/ f20 f19 1"/>
              <a:gd name="f28" fmla="*/ 21600 f21 1"/>
              <a:gd name="f29" fmla="*/ 0 f21 1"/>
              <a:gd name="f30" fmla="*/ f19 f12 1"/>
              <a:gd name="f31" fmla="*/ f20 f13 1"/>
              <a:gd name="f32" fmla="+- f24 0 f3"/>
              <a:gd name="f33" fmla="+- f25 0 f3"/>
              <a:gd name="f34" fmla="*/ f27 1 10800"/>
              <a:gd name="f35" fmla="*/ f29 1 f21"/>
              <a:gd name="f36" fmla="*/ f28 1 f21"/>
              <a:gd name="f37" fmla="*/ f26 f12 1"/>
              <a:gd name="f38" fmla="+- f20 0 f34"/>
              <a:gd name="f39" fmla="*/ f36 f13 1"/>
              <a:gd name="f40" fmla="*/ f35 f12 1"/>
              <a:gd name="f41" fmla="*/ f36 f12 1"/>
              <a:gd name="f42" fmla="*/ f38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42" r="f37" b="f39"/>
            <a:pathLst>
              <a:path w="21600" h="21600">
                <a:moveTo>
                  <a:pt x="f19" y="f8"/>
                </a:moveTo>
                <a:lnTo>
                  <a:pt x="f19" y="f20"/>
                </a:lnTo>
                <a:lnTo>
                  <a:pt x="f7" y="f20"/>
                </a:lnTo>
                <a:lnTo>
                  <a:pt x="f9" y="f7"/>
                </a:lnTo>
                <a:lnTo>
                  <a:pt x="f8" y="f20"/>
                </a:lnTo>
                <a:lnTo>
                  <a:pt x="f26" y="f20"/>
                </a:lnTo>
                <a:lnTo>
                  <a:pt x="f26" y="f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1" cap="flat">
            <a:noFill/>
            <a:prstDash val="solid"/>
            <a:miter/>
          </a:ln>
        </p:spPr>
        <p:txBody>
          <a:bodyPr vert="horz" wrap="square" lIns="71323" tIns="35662" rIns="71323" bIns="35662" anchor="ctr" anchorCtr="1" compatLnSpc="1">
            <a:noAutofit/>
          </a:bodyPr>
          <a:lstStyle/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Arrow: Up 25">
            <a:extLst>
              <a:ext uri="{FF2B5EF4-FFF2-40B4-BE49-F238E27FC236}">
                <a16:creationId xmlns:a16="http://schemas.microsoft.com/office/drawing/2014/main" id="{E466E3AC-C902-4739-98AA-637E20F72730}"/>
              </a:ext>
            </a:extLst>
          </p:cNvPr>
          <p:cNvSpPr/>
          <p:nvPr/>
        </p:nvSpPr>
        <p:spPr>
          <a:xfrm rot="10800009" flipH="1">
            <a:off x="1580942" y="4817683"/>
            <a:ext cx="90199" cy="224516"/>
          </a:xfrm>
          <a:custGeom>
            <a:avLst>
              <a:gd name="f0" fmla="val 426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*/ f20 f19 1"/>
              <a:gd name="f28" fmla="*/ 21600 f21 1"/>
              <a:gd name="f29" fmla="*/ 0 f21 1"/>
              <a:gd name="f30" fmla="*/ f19 f12 1"/>
              <a:gd name="f31" fmla="*/ f20 f13 1"/>
              <a:gd name="f32" fmla="+- f24 0 f3"/>
              <a:gd name="f33" fmla="+- f25 0 f3"/>
              <a:gd name="f34" fmla="*/ f27 1 10800"/>
              <a:gd name="f35" fmla="*/ f29 1 f21"/>
              <a:gd name="f36" fmla="*/ f28 1 f21"/>
              <a:gd name="f37" fmla="*/ f26 f12 1"/>
              <a:gd name="f38" fmla="+- f20 0 f34"/>
              <a:gd name="f39" fmla="*/ f36 f13 1"/>
              <a:gd name="f40" fmla="*/ f35 f12 1"/>
              <a:gd name="f41" fmla="*/ f36 f12 1"/>
              <a:gd name="f42" fmla="*/ f38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42" r="f37" b="f39"/>
            <a:pathLst>
              <a:path w="21600" h="21600">
                <a:moveTo>
                  <a:pt x="f19" y="f8"/>
                </a:moveTo>
                <a:lnTo>
                  <a:pt x="f19" y="f20"/>
                </a:lnTo>
                <a:lnTo>
                  <a:pt x="f7" y="f20"/>
                </a:lnTo>
                <a:lnTo>
                  <a:pt x="f9" y="f7"/>
                </a:lnTo>
                <a:lnTo>
                  <a:pt x="f8" y="f20"/>
                </a:lnTo>
                <a:lnTo>
                  <a:pt x="f26" y="f20"/>
                </a:lnTo>
                <a:lnTo>
                  <a:pt x="f26" y="f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1" cap="flat">
            <a:noFill/>
            <a:prstDash val="solid"/>
            <a:miter/>
          </a:ln>
        </p:spPr>
        <p:txBody>
          <a:bodyPr vert="horz" wrap="square" lIns="71323" tIns="35662" rIns="71323" bIns="35662" anchor="ctr" anchorCtr="1" compatLnSpc="1">
            <a:noAutofit/>
          </a:bodyPr>
          <a:lstStyle/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Arrow: Up 25">
            <a:extLst>
              <a:ext uri="{FF2B5EF4-FFF2-40B4-BE49-F238E27FC236}">
                <a16:creationId xmlns:a16="http://schemas.microsoft.com/office/drawing/2014/main" id="{B2ABE8E9-60F8-4B3F-BCFF-57CA2DCF7E72}"/>
              </a:ext>
            </a:extLst>
          </p:cNvPr>
          <p:cNvSpPr/>
          <p:nvPr/>
        </p:nvSpPr>
        <p:spPr>
          <a:xfrm rot="10800009" flipH="1">
            <a:off x="5527259" y="4809987"/>
            <a:ext cx="90199" cy="224516"/>
          </a:xfrm>
          <a:custGeom>
            <a:avLst>
              <a:gd name="f0" fmla="val 426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*/ f20 f19 1"/>
              <a:gd name="f28" fmla="*/ 21600 f21 1"/>
              <a:gd name="f29" fmla="*/ 0 f21 1"/>
              <a:gd name="f30" fmla="*/ f19 f12 1"/>
              <a:gd name="f31" fmla="*/ f20 f13 1"/>
              <a:gd name="f32" fmla="+- f24 0 f3"/>
              <a:gd name="f33" fmla="+- f25 0 f3"/>
              <a:gd name="f34" fmla="*/ f27 1 10800"/>
              <a:gd name="f35" fmla="*/ f29 1 f21"/>
              <a:gd name="f36" fmla="*/ f28 1 f21"/>
              <a:gd name="f37" fmla="*/ f26 f12 1"/>
              <a:gd name="f38" fmla="+- f20 0 f34"/>
              <a:gd name="f39" fmla="*/ f36 f13 1"/>
              <a:gd name="f40" fmla="*/ f35 f12 1"/>
              <a:gd name="f41" fmla="*/ f36 f12 1"/>
              <a:gd name="f42" fmla="*/ f38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42" r="f37" b="f39"/>
            <a:pathLst>
              <a:path w="21600" h="21600">
                <a:moveTo>
                  <a:pt x="f19" y="f8"/>
                </a:moveTo>
                <a:lnTo>
                  <a:pt x="f19" y="f20"/>
                </a:lnTo>
                <a:lnTo>
                  <a:pt x="f7" y="f20"/>
                </a:lnTo>
                <a:lnTo>
                  <a:pt x="f9" y="f7"/>
                </a:lnTo>
                <a:lnTo>
                  <a:pt x="f8" y="f20"/>
                </a:lnTo>
                <a:lnTo>
                  <a:pt x="f26" y="f20"/>
                </a:lnTo>
                <a:lnTo>
                  <a:pt x="f26" y="f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1" cap="flat">
            <a:noFill/>
            <a:prstDash val="solid"/>
            <a:miter/>
          </a:ln>
        </p:spPr>
        <p:txBody>
          <a:bodyPr vert="horz" wrap="square" lIns="71323" tIns="35662" rIns="71323" bIns="35662" anchor="ctr" anchorCtr="1" compatLnSpc="1">
            <a:noAutofit/>
          </a:bodyPr>
          <a:lstStyle/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Flowchart: Alternate Process 25">
            <a:extLst>
              <a:ext uri="{FF2B5EF4-FFF2-40B4-BE49-F238E27FC236}">
                <a16:creationId xmlns:a16="http://schemas.microsoft.com/office/drawing/2014/main" id="{85385E55-E1F6-47C3-A15B-E145EFE0E5A1}"/>
              </a:ext>
            </a:extLst>
          </p:cNvPr>
          <p:cNvSpPr/>
          <p:nvPr/>
        </p:nvSpPr>
        <p:spPr>
          <a:xfrm>
            <a:off x="1737948" y="3811862"/>
            <a:ext cx="1056570" cy="9981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abs f3"/>
              <a:gd name="f8" fmla="abs f4"/>
              <a:gd name="f9" fmla="abs f5"/>
              <a:gd name="f10" fmla="?: f7 f3 1"/>
              <a:gd name="f11" fmla="?: f8 f4 1"/>
              <a:gd name="f12" fmla="?: f9 f5 1"/>
              <a:gd name="f13" fmla="*/ f10 1 21600"/>
              <a:gd name="f14" fmla="*/ f11 1 21600"/>
              <a:gd name="f15" fmla="*/ 21600 f10 1"/>
              <a:gd name="f16" fmla="*/ 21600 f11 1"/>
              <a:gd name="f17" fmla="min f14 f13"/>
              <a:gd name="f18" fmla="*/ f15 1 f12"/>
              <a:gd name="f19" fmla="*/ f16 1 f12"/>
              <a:gd name="f20" fmla="val f18"/>
              <a:gd name="f21" fmla="val f19"/>
              <a:gd name="f22" fmla="*/ f6 f17 1"/>
              <a:gd name="f23" fmla="+- f21 0 f6"/>
              <a:gd name="f24" fmla="+- f20 0 f6"/>
              <a:gd name="f25" fmla="*/ f20 f17 1"/>
              <a:gd name="f26" fmla="*/ f21 f17 1"/>
              <a:gd name="f27" fmla="min f24 f23"/>
              <a:gd name="f28" fmla="*/ f27 1 6"/>
              <a:gd name="f29" fmla="+- f20 0 f28"/>
              <a:gd name="f30" fmla="+- f21 0 f28"/>
              <a:gd name="f31" fmla="*/ f28 29289 1"/>
              <a:gd name="f32" fmla="*/ f28 f17 1"/>
              <a:gd name="f33" fmla="*/ f31 1 100000"/>
              <a:gd name="f34" fmla="*/ f29 f17 1"/>
              <a:gd name="f35" fmla="*/ f30 f17 1"/>
              <a:gd name="f36" fmla="+- f20 0 f33"/>
              <a:gd name="f37" fmla="+- f21 0 f33"/>
              <a:gd name="f38" fmla="*/ f33 f17 1"/>
              <a:gd name="f39" fmla="*/ f36 f17 1"/>
              <a:gd name="f40" fmla="*/ f37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8" t="f38" r="f39" b="f40"/>
            <a:pathLst>
              <a:path>
                <a:moveTo>
                  <a:pt x="f22" y="f32"/>
                </a:moveTo>
                <a:arcTo wR="f32" hR="f32" stAng="f0" swAng="f1"/>
                <a:lnTo>
                  <a:pt x="f34" y="f22"/>
                </a:lnTo>
                <a:arcTo wR="f32" hR="f32" stAng="f2" swAng="f1"/>
                <a:lnTo>
                  <a:pt x="f25" y="f35"/>
                </a:lnTo>
                <a:arcTo wR="f32" hR="f32" stAng="f6" swAng="f1"/>
                <a:lnTo>
                  <a:pt x="f32" y="f26"/>
                </a:lnTo>
                <a:arcTo wR="f32" hR="f32" stAng="f1" swAng="f1"/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1" cap="flat">
            <a:noFill/>
            <a:prstDash val="solid"/>
            <a:miter/>
          </a:ln>
        </p:spPr>
        <p:txBody>
          <a:bodyPr vert="horz" wrap="square" lIns="71323" tIns="35662" rIns="71323" bIns="35662" anchor="ctr" anchorCtr="1" compatLnSpc="1">
            <a:noAutofit/>
          </a:bodyPr>
          <a:lstStyle/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Kingsmedia Team </a:t>
            </a:r>
          </a:p>
          <a:p>
            <a:pPr algn="ctr" defTabSz="71323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Mr Summers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73278E-8BF0-4F4A-989C-CAA969C56DFF}"/>
              </a:ext>
            </a:extLst>
          </p:cNvPr>
          <p:cNvSpPr txBox="1"/>
          <p:nvPr/>
        </p:nvSpPr>
        <p:spPr>
          <a:xfrm>
            <a:off x="7305530" y="1198179"/>
            <a:ext cx="455360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Look at the website for more details on vacancies or speak to Miss Pearce in C20 or email </a:t>
            </a:r>
            <a:r>
              <a:rPr lang="en-GB" sz="2400" dirty="0">
                <a:hlinkClick r:id="rId2"/>
              </a:rPr>
              <a:t>l.pearce@kingsmeadschool.net</a:t>
            </a:r>
            <a:endParaRPr lang="en-GB" sz="2400" dirty="0"/>
          </a:p>
          <a:p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553234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</Words>
  <Application>Microsoft Office PowerPoint</Application>
  <PresentationFormat>Widescreen</PresentationFormat>
  <Paragraphs>31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Pearce, Miss E (Kingsmead School)</dc:creator>
  <cp:lastModifiedBy>Cope, Mr S (Kingsmead School)</cp:lastModifiedBy>
  <cp:revision>3</cp:revision>
  <dcterms:created xsi:type="dcterms:W3CDTF">2020-09-02T12:07:00Z</dcterms:created>
  <dcterms:modified xsi:type="dcterms:W3CDTF">2020-09-07T05:02:02Z</dcterms:modified>
</cp:coreProperties>
</file>