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4"/>
  </p:notesMasterIdLst>
  <p:handoutMasterIdLst>
    <p:handoutMasterId r:id="rId25"/>
  </p:handoutMasterIdLst>
  <p:sldIdLst>
    <p:sldId id="279" r:id="rId2"/>
    <p:sldId id="280" r:id="rId3"/>
    <p:sldId id="275" r:id="rId4"/>
    <p:sldId id="257" r:id="rId5"/>
    <p:sldId id="276" r:id="rId6"/>
    <p:sldId id="259" r:id="rId7"/>
    <p:sldId id="260" r:id="rId8"/>
    <p:sldId id="261" r:id="rId9"/>
    <p:sldId id="262" r:id="rId10"/>
    <p:sldId id="263" r:id="rId11"/>
    <p:sldId id="281" r:id="rId12"/>
    <p:sldId id="282" r:id="rId13"/>
    <p:sldId id="283" r:id="rId14"/>
    <p:sldId id="284" r:id="rId15"/>
    <p:sldId id="264" r:id="rId16"/>
    <p:sldId id="288" r:id="rId17"/>
    <p:sldId id="265" r:id="rId18"/>
    <p:sldId id="268" r:id="rId19"/>
    <p:sldId id="267" r:id="rId20"/>
    <p:sldId id="285" r:id="rId21"/>
    <p:sldId id="274" r:id="rId22"/>
    <p:sldId id="277" r:id="rId23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73" autoAdjust="0"/>
  </p:normalViewPr>
  <p:slideViewPr>
    <p:cSldViewPr>
      <p:cViewPr varScale="1">
        <p:scale>
          <a:sx n="62" d="100"/>
          <a:sy n="62" d="100"/>
        </p:scale>
        <p:origin x="1080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40175" y="0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A6141-BF63-4992-9833-3C4195963092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40175" y="8842375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718FE-C244-4000-AB88-E6000BB6D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65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02511FC0-5F72-48D7-9E13-C14E2062D1FE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873429D8-5DFF-4233-ABAC-93B93CEFC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21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7652F38-AF24-403B-A2DB-13EF1DC11585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F490A35-FEE1-400D-9CE8-7CABE5F6A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2F38-AF24-403B-A2DB-13EF1DC11585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0A35-FEE1-400D-9CE8-7CABE5F6A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2F38-AF24-403B-A2DB-13EF1DC11585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0A35-FEE1-400D-9CE8-7CABE5F6A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99D63-19BC-4115-996C-08795F877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57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2F38-AF24-403B-A2DB-13EF1DC11585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0A35-FEE1-400D-9CE8-7CABE5F6A9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2F38-AF24-403B-A2DB-13EF1DC11585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0A35-FEE1-400D-9CE8-7CABE5F6A9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2F38-AF24-403B-A2DB-13EF1DC11585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0A35-FEE1-400D-9CE8-7CABE5F6A9D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2F38-AF24-403B-A2DB-13EF1DC11585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0A35-FEE1-400D-9CE8-7CABE5F6A9D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2F38-AF24-403B-A2DB-13EF1DC11585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0A35-FEE1-400D-9CE8-7CABE5F6A9D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2F38-AF24-403B-A2DB-13EF1DC11585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0A35-FEE1-400D-9CE8-7CABE5F6A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97652F38-AF24-403B-A2DB-13EF1DC11585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0A35-FEE1-400D-9CE8-7CABE5F6A9D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7652F38-AF24-403B-A2DB-13EF1DC11585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F490A35-FEE1-400D-9CE8-7CABE5F6A9D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7652F38-AF24-403B-A2DB-13EF1DC11585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F490A35-FEE1-400D-9CE8-7CABE5F6A9D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676400"/>
          </a:xfrm>
        </p:spPr>
        <p:txBody>
          <a:bodyPr/>
          <a:lstStyle/>
          <a:p>
            <a:pPr algn="ctr"/>
            <a:r>
              <a:rPr lang="en-US" dirty="0"/>
              <a:t>The importance of Time Management </a:t>
            </a:r>
          </a:p>
        </p:txBody>
      </p:sp>
      <p:pic>
        <p:nvPicPr>
          <p:cNvPr id="1026" name="Picture 2" descr="Time Management - List of Top Tips for Managing Time Effectively">
            <a:extLst>
              <a:ext uri="{FF2B5EF4-FFF2-40B4-BE49-F238E27FC236}">
                <a16:creationId xmlns:a16="http://schemas.microsoft.com/office/drawing/2014/main" id="{30EC4B00-E123-D13C-D5D5-F18747DCA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14600"/>
            <a:ext cx="4605337" cy="402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127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76400"/>
            <a:ext cx="4375188" cy="42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010400" cy="1295400"/>
          </a:xfrm>
        </p:spPr>
        <p:txBody>
          <a:bodyPr/>
          <a:lstStyle/>
          <a:p>
            <a:r>
              <a:rPr lang="en-US" dirty="0"/>
              <a:t>Organizing Your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64059" y="1447800"/>
            <a:ext cx="5069941" cy="4648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0" dirty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</a:rPr>
              <a:t>Set realistic goals, there are only 24 hours in a day.</a:t>
            </a:r>
          </a:p>
          <a:p>
            <a:pPr marL="109728" indent="0">
              <a:lnSpc>
                <a:spcPct val="90000"/>
              </a:lnSpc>
              <a:buNone/>
            </a:pPr>
            <a:endParaRPr lang="en-US" sz="1050" b="0" dirty="0">
              <a:solidFill>
                <a:schemeClr val="bg2">
                  <a:lumMod val="25000"/>
                </a:schemeClr>
              </a:solidFill>
              <a:latin typeface="Arial Unicode MS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b="0" dirty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</a:rPr>
              <a:t>Use spare time to review. </a:t>
            </a:r>
          </a:p>
          <a:p>
            <a:pPr marL="109728" indent="0">
              <a:lnSpc>
                <a:spcPct val="90000"/>
              </a:lnSpc>
              <a:buNone/>
            </a:pPr>
            <a:endParaRPr lang="en-US" sz="1050" b="0" dirty="0">
              <a:solidFill>
                <a:schemeClr val="bg2">
                  <a:lumMod val="25000"/>
                </a:schemeClr>
              </a:solidFill>
              <a:latin typeface="Arial Unicode MS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b="0" dirty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</a:rPr>
              <a:t>Study at the same time each day: make it a habit</a:t>
            </a:r>
          </a:p>
          <a:p>
            <a:pPr marL="109728" indent="0">
              <a:lnSpc>
                <a:spcPct val="90000"/>
              </a:lnSpc>
              <a:buNone/>
            </a:pPr>
            <a:endParaRPr lang="en-US" sz="1050" b="0" dirty="0">
              <a:solidFill>
                <a:schemeClr val="bg2">
                  <a:lumMod val="25000"/>
                </a:schemeClr>
              </a:solidFill>
              <a:latin typeface="Arial Unicode MS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b="0" dirty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</a:rPr>
              <a:t>Divide study time into manageable chunks</a:t>
            </a:r>
          </a:p>
          <a:p>
            <a:pPr marL="109728" indent="0">
              <a:lnSpc>
                <a:spcPct val="90000"/>
              </a:lnSpc>
              <a:buNone/>
            </a:pPr>
            <a:endParaRPr lang="en-US" sz="1050" b="0" dirty="0">
              <a:solidFill>
                <a:schemeClr val="bg2">
                  <a:lumMod val="25000"/>
                </a:schemeClr>
              </a:solidFill>
              <a:latin typeface="Arial Unicode MS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b="0" dirty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</a:rPr>
              <a:t>Leave extra time at the end!</a:t>
            </a:r>
          </a:p>
        </p:txBody>
      </p:sp>
    </p:spTree>
    <p:extLst>
      <p:ext uri="{BB962C8B-B14F-4D97-AF65-F5344CB8AC3E}">
        <p14:creationId xmlns:p14="http://schemas.microsoft.com/office/powerpoint/2010/main" val="83305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481328"/>
            <a:ext cx="4114800" cy="45259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Different Perspectives – find what works for you!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Calendars</a:t>
            </a:r>
          </a:p>
        </p:txBody>
      </p:sp>
      <p:pic>
        <p:nvPicPr>
          <p:cNvPr id="2052" name="Picture 4" descr="C:\Users\ancampbell\AppData\Local\Microsoft\Windows\Temporary Internet Files\Content.IE5\H7RTQZK6\MC900446326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326" y="1834696"/>
            <a:ext cx="3814177" cy="38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53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r="231" b="36750"/>
          <a:stretch/>
        </p:blipFill>
        <p:spPr>
          <a:xfrm>
            <a:off x="152400" y="1295400"/>
            <a:ext cx="8839200" cy="438912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Year Calendar</a:t>
            </a:r>
          </a:p>
        </p:txBody>
      </p:sp>
    </p:spTree>
    <p:extLst>
      <p:ext uri="{BB962C8B-B14F-4D97-AF65-F5344CB8AC3E}">
        <p14:creationId xmlns:p14="http://schemas.microsoft.com/office/powerpoint/2010/main" val="1183542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066800"/>
            <a:ext cx="6674908" cy="500618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algn="ctr"/>
            <a:r>
              <a:rPr lang="en-US" dirty="0"/>
              <a:t>Monthly Calendar</a:t>
            </a:r>
          </a:p>
        </p:txBody>
      </p:sp>
    </p:spTree>
    <p:extLst>
      <p:ext uri="{BB962C8B-B14F-4D97-AF65-F5344CB8AC3E}">
        <p14:creationId xmlns:p14="http://schemas.microsoft.com/office/powerpoint/2010/main" val="797700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8"/>
          <a:stretch/>
        </p:blipFill>
        <p:spPr>
          <a:xfrm>
            <a:off x="762000" y="838200"/>
            <a:ext cx="7872895" cy="521208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algn="ctr"/>
            <a:r>
              <a:rPr lang="en-US" dirty="0"/>
              <a:t>Weekly Calendar</a:t>
            </a:r>
          </a:p>
        </p:txBody>
      </p:sp>
    </p:spTree>
    <p:extLst>
      <p:ext uri="{BB962C8B-B14F-4D97-AF65-F5344CB8AC3E}">
        <p14:creationId xmlns:p14="http://schemas.microsoft.com/office/powerpoint/2010/main" val="1413361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7520940" cy="4080972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How are you actually using your time?</a:t>
            </a:r>
          </a:p>
          <a:p>
            <a:pPr marL="109728" indent="0">
              <a:buNone/>
            </a:pPr>
            <a:endParaRPr lang="en-US" sz="1200" b="0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Which tasks were you able to do?  What didn’t get done?</a:t>
            </a:r>
          </a:p>
          <a:p>
            <a:pPr marL="109728" indent="0">
              <a:buNone/>
            </a:pPr>
            <a:endParaRPr lang="en-US" sz="1100" b="0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Was your energy level appropriate?  Your stress level?</a:t>
            </a:r>
          </a:p>
          <a:p>
            <a:pPr marL="109728" indent="0">
              <a:buNone/>
            </a:pPr>
            <a:endParaRPr lang="en-US" sz="1100" b="0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What changes need to be made to your weekly schedule?  </a:t>
            </a:r>
          </a:p>
          <a:p>
            <a:pPr marL="109728" indent="0">
              <a:buNone/>
            </a:pPr>
            <a:endParaRPr lang="en-US" sz="1100" b="0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What are persistent time wasters</a:t>
            </a:r>
            <a:r>
              <a:rPr lang="en-US" sz="2400" b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109728" indent="0">
              <a:buNone/>
            </a:pPr>
            <a:endParaRPr lang="en-US" sz="1100" b="0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Was procrastination an issue?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/>
              <a:t>Try it and evaluate your plan!</a:t>
            </a:r>
          </a:p>
        </p:txBody>
      </p:sp>
      <p:pic>
        <p:nvPicPr>
          <p:cNvPr id="3074" name="Picture 2" descr="C:\Users\ancampbell\AppData\Local\Microsoft\Windows\Temporary Internet Files\Content.IE5\QACRRRUY\MC90044151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2672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50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981200"/>
            <a:ext cx="8229600" cy="1706562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latin typeface="Times New Roman" pitchFamily="18" charset="0"/>
              </a:rPr>
              <a:t>“</a:t>
            </a:r>
            <a:r>
              <a:rPr lang="en-US" sz="5400" dirty="0"/>
              <a:t>Never do today what you can put off ‘til tomorrow!”</a:t>
            </a:r>
            <a:br>
              <a:rPr lang="en-US" sz="4400" dirty="0"/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78398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032" y="1417638"/>
            <a:ext cx="8458021" cy="41910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buNone/>
            </a:pPr>
            <a:endParaRPr lang="en-US" sz="4800" b="0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9600" b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Ignoring the task, hoping it will go away</a:t>
            </a:r>
          </a:p>
          <a:p>
            <a:pPr marL="109728" indent="0">
              <a:lnSpc>
                <a:spcPct val="90000"/>
              </a:lnSpc>
              <a:buNone/>
            </a:pPr>
            <a:endParaRPr lang="en-US" sz="4800" b="0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9600" b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Underestimating how long it will take/overestimating your abilities and resources</a:t>
            </a:r>
          </a:p>
          <a:p>
            <a:pPr marL="109728" indent="0">
              <a:lnSpc>
                <a:spcPct val="90000"/>
              </a:lnSpc>
              <a:buNone/>
            </a:pPr>
            <a:endParaRPr lang="en-US" sz="4800" b="0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9600" b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Telling yourself that poor performance is okay/insisting on perfection</a:t>
            </a:r>
          </a:p>
          <a:p>
            <a:pPr marL="109728" indent="0">
              <a:lnSpc>
                <a:spcPct val="90000"/>
              </a:lnSpc>
              <a:buNone/>
            </a:pPr>
            <a:endParaRPr lang="en-US" sz="4800" b="0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9600" b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Doing something else that isn’t very important</a:t>
            </a:r>
          </a:p>
          <a:p>
            <a:pPr marL="109728" indent="0">
              <a:lnSpc>
                <a:spcPct val="90000"/>
              </a:lnSpc>
              <a:buNone/>
            </a:pPr>
            <a:endParaRPr lang="en-US" sz="4800" b="0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9600" b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Believing that repeated “minor” delays won’t hurt you</a:t>
            </a:r>
          </a:p>
          <a:p>
            <a:pPr marL="109728" indent="0">
              <a:lnSpc>
                <a:spcPct val="90000"/>
              </a:lnSpc>
              <a:buNone/>
            </a:pPr>
            <a:endParaRPr lang="en-US" sz="4800" b="0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9600" b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Talking about rather than doing it</a:t>
            </a:r>
          </a:p>
          <a:p>
            <a:pPr marL="109728" indent="0">
              <a:lnSpc>
                <a:spcPct val="90000"/>
              </a:lnSpc>
              <a:buNone/>
            </a:pPr>
            <a:endParaRPr lang="en-US" sz="4800" b="0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9600" b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Putting all your work on only one part of the task</a:t>
            </a:r>
            <a:endParaRPr lang="en-US" dirty="0">
              <a:latin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41438"/>
          </a:xfrm>
        </p:spPr>
        <p:txBody>
          <a:bodyPr>
            <a:normAutofit fontScale="90000"/>
          </a:bodyPr>
          <a:lstStyle/>
          <a:p>
            <a:br>
              <a:rPr lang="en-US" sz="6000" b="0" dirty="0">
                <a:latin typeface="Arial" pitchFamily="34" charset="0"/>
                <a:cs typeface="Arial" pitchFamily="34" charset="0"/>
              </a:rPr>
            </a:br>
            <a:br>
              <a:rPr lang="en-US" sz="6000" b="0" dirty="0">
                <a:latin typeface="Arial" pitchFamily="34" charset="0"/>
                <a:cs typeface="Arial" pitchFamily="34" charset="0"/>
              </a:rPr>
            </a:br>
            <a:r>
              <a:rPr lang="en-US" sz="6000" b="0" dirty="0">
                <a:latin typeface="Arial" pitchFamily="34" charset="0"/>
                <a:cs typeface="Arial" pitchFamily="34" charset="0"/>
              </a:rPr>
              <a:t>Forms of procrastination:</a:t>
            </a:r>
            <a:br>
              <a:rPr lang="en-US" sz="6000" b="0" dirty="0">
                <a:latin typeface="Arial" pitchFamily="34" charset="0"/>
                <a:cs typeface="Arial" pitchFamily="34" charset="0"/>
              </a:rPr>
            </a:br>
            <a:br>
              <a:rPr lang="en-US" sz="6000" dirty="0">
                <a:latin typeface="Arial Unicode MS" pitchFamily="34" charset="-128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80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081271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n-US" sz="2400" b="0" dirty="0">
                <a:solidFill>
                  <a:schemeClr val="accent3">
                    <a:lumMod val="75000"/>
                  </a:schemeClr>
                </a:solidFill>
              </a:rPr>
              <a:t>Win the mental battle by committing to being on time.</a:t>
            </a:r>
          </a:p>
          <a:p>
            <a:pPr>
              <a:spcAft>
                <a:spcPts val="600"/>
              </a:spcAft>
            </a:pPr>
            <a:r>
              <a:rPr lang="en-US" sz="2400" b="0" dirty="0">
                <a:solidFill>
                  <a:schemeClr val="accent3">
                    <a:lumMod val="75000"/>
                  </a:schemeClr>
                </a:solidFill>
              </a:rPr>
              <a:t>Set and keep deadlines.</a:t>
            </a:r>
          </a:p>
          <a:p>
            <a:pPr>
              <a:spcAft>
                <a:spcPts val="600"/>
              </a:spcAft>
            </a:pPr>
            <a:r>
              <a:rPr lang="en-US" sz="2400" b="0" dirty="0">
                <a:solidFill>
                  <a:schemeClr val="accent3">
                    <a:lumMod val="75000"/>
                  </a:schemeClr>
                </a:solidFill>
              </a:rPr>
              <a:t>Organize, schedule &amp; plan.</a:t>
            </a:r>
          </a:p>
          <a:p>
            <a:pPr>
              <a:spcAft>
                <a:spcPts val="600"/>
              </a:spcAft>
            </a:pPr>
            <a:r>
              <a:rPr lang="en-US" sz="2400" b="0" dirty="0">
                <a:solidFill>
                  <a:schemeClr val="accent3">
                    <a:lumMod val="75000"/>
                  </a:schemeClr>
                </a:solidFill>
              </a:rPr>
              <a:t>Divide a big job into smaller ones.</a:t>
            </a:r>
          </a:p>
          <a:p>
            <a:pPr>
              <a:spcAft>
                <a:spcPts val="600"/>
              </a:spcAft>
            </a:pPr>
            <a:r>
              <a:rPr lang="en-US" sz="2400" b="0" dirty="0">
                <a:solidFill>
                  <a:schemeClr val="accent3">
                    <a:lumMod val="75000"/>
                  </a:schemeClr>
                </a:solidFill>
              </a:rPr>
              <a:t>Find a way to make a game of your work or make it fun.</a:t>
            </a:r>
          </a:p>
          <a:p>
            <a:pPr>
              <a:spcAft>
                <a:spcPts val="600"/>
              </a:spcAft>
            </a:pPr>
            <a:r>
              <a:rPr lang="en-US" sz="2400" b="0" dirty="0">
                <a:solidFill>
                  <a:schemeClr val="accent3">
                    <a:lumMod val="75000"/>
                  </a:schemeClr>
                </a:solidFill>
              </a:rPr>
              <a:t>Reward yourself when you’re done.</a:t>
            </a:r>
          </a:p>
          <a:p>
            <a:r>
              <a:rPr lang="en-US" sz="2400" b="0" dirty="0">
                <a:solidFill>
                  <a:schemeClr val="accent3">
                    <a:lumMod val="75000"/>
                  </a:schemeClr>
                </a:solidFill>
              </a:rPr>
              <a:t>Tell your friends and family to remind you of</a:t>
            </a:r>
          </a:p>
          <a:p>
            <a:pPr>
              <a:buNone/>
            </a:pPr>
            <a:r>
              <a:rPr lang="en-US" sz="2400" b="0" dirty="0">
                <a:solidFill>
                  <a:schemeClr val="accent3">
                    <a:lumMod val="75000"/>
                  </a:schemeClr>
                </a:solidFill>
              </a:rPr>
              <a:t>    priorities and deadlines.</a:t>
            </a:r>
          </a:p>
          <a:p>
            <a:pPr>
              <a:spcAft>
                <a:spcPts val="600"/>
              </a:spcAft>
            </a:pPr>
            <a:r>
              <a:rPr lang="en-US" sz="2400" b="0" dirty="0">
                <a:solidFill>
                  <a:schemeClr val="accent3">
                    <a:lumMod val="75000"/>
                  </a:schemeClr>
                </a:solidFill>
              </a:rPr>
              <a:t>Learn to say “no” to time wasters.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 Unicode MS" pitchFamily="34" charset="-128"/>
              </a:rPr>
              <a:t>How to Overcome Procrastination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724400"/>
            <a:ext cx="2438400" cy="162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557" y="1295400"/>
            <a:ext cx="8229600" cy="4711891"/>
          </a:xfrm>
        </p:spPr>
        <p:txBody>
          <a:bodyPr>
            <a:normAutofit/>
          </a:bodyPr>
          <a:lstStyle/>
          <a:p>
            <a:pPr marL="109728" indent="0" algn="ctr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 are all tempted to do the revision we find the easiest first but this will be ineffective to develop those areas you are weaker on.</a:t>
            </a:r>
          </a:p>
          <a:p>
            <a:pPr marL="109728" indent="0" algn="ctr">
              <a:lnSpc>
                <a:spcPct val="90000"/>
              </a:lnSpc>
              <a:spcAft>
                <a:spcPts val="1200"/>
              </a:spcAft>
              <a:buNone/>
            </a:pPr>
            <a:endParaRPr lang="en-US" sz="2400" b="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09728" indent="0" algn="ctr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Instead: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09728" indent="0" algn="ctr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“Revise the hardest/most boring topic first, then move onto the nicer topics”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merican Typewriter" pitchFamily="80" charset="0"/>
              </a:rPr>
              <a:t>Miss Harris’ Top Revision Tip!</a:t>
            </a:r>
            <a:endParaRPr lang="en-US" dirty="0"/>
          </a:p>
        </p:txBody>
      </p:sp>
      <p:pic>
        <p:nvPicPr>
          <p:cNvPr id="2050" name="Picture 2" descr="The Worst Is Over: What To Say When Every Moment Counts (Revised Edition):  Amazon.co.uk: Acosta LISW, CCH, Judith, Prager PhD, Judith Simon:  9781494376536: Books">
            <a:extLst>
              <a:ext uri="{FF2B5EF4-FFF2-40B4-BE49-F238E27FC236}">
                <a16:creationId xmlns:a16="http://schemas.microsoft.com/office/drawing/2014/main" id="{7B0A905E-96D1-355A-E655-0610F3CD93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4" b="51111"/>
          <a:stretch/>
        </p:blipFill>
        <p:spPr bwMode="auto">
          <a:xfrm>
            <a:off x="2895600" y="4540154"/>
            <a:ext cx="3732681" cy="204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653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90600"/>
            <a:ext cx="7467600" cy="56007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Two Types of People</a:t>
            </a:r>
          </a:p>
        </p:txBody>
      </p:sp>
    </p:spTree>
    <p:extLst>
      <p:ext uri="{BB962C8B-B14F-4D97-AF65-F5344CB8AC3E}">
        <p14:creationId xmlns:p14="http://schemas.microsoft.com/office/powerpoint/2010/main" val="717750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0"/>
            <a:ext cx="5878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36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88091"/>
          </a:xfrm>
        </p:spPr>
        <p:txBody>
          <a:bodyPr>
            <a:normAutofit/>
          </a:bodyPr>
          <a:lstStyle/>
          <a:p>
            <a:r>
              <a:rPr lang="en-US" sz="2400" b="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Time and energy management can make you more productive and reduce your stress level.</a:t>
            </a:r>
          </a:p>
          <a:p>
            <a:r>
              <a:rPr lang="en-US" sz="2400" b="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Three Steps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Set goals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Make a schedule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Revisit and revise your plan</a:t>
            </a:r>
          </a:p>
          <a:p>
            <a:r>
              <a:rPr lang="en-US" sz="2400" b="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 tough with your time.  Actively avoid procrastination and time wasters.  Learn to say “no” to distractions.</a:t>
            </a:r>
          </a:p>
          <a:p>
            <a:r>
              <a:rPr lang="en-US" sz="2400" b="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Employ a variety of time management strategies to maximize your time.  </a:t>
            </a:r>
          </a:p>
          <a:p>
            <a:r>
              <a:rPr lang="en-US" sz="2400" b="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Relax and enjoy the extra time that you’ve discovered!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>
                <a:latin typeface="Baskerville" pitchFamily="80" charset="0"/>
              </a:rPr>
              <a:t>Re-cap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36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Enjoy your time as a student! It is the best time of </a:t>
            </a:r>
            <a:r>
              <a:rPr lang="en-US"/>
              <a:t>your life!</a:t>
            </a:r>
            <a:endParaRPr lang="en-US" dirty="0"/>
          </a:p>
        </p:txBody>
      </p:sp>
      <p:pic>
        <p:nvPicPr>
          <p:cNvPr id="16387" name="Picture 3" descr="C:\Users\ldinneb\AppData\Local\Microsoft\Windows\Temporary Internet Files\Content.IE5\8EBLF0VY\MC90004805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635254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58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2286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Baskerville Old Face" pitchFamily="18" charset="0"/>
              </a:rPr>
              <a:t>Myths about Time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533400" y="1219200"/>
            <a:ext cx="5257800" cy="3962400"/>
          </a:xfrm>
        </p:spPr>
        <p:txBody>
          <a:bodyPr>
            <a:normAutofit fontScale="77500" lnSpcReduction="20000"/>
          </a:bodyPr>
          <a:lstStyle/>
          <a:p>
            <a:r>
              <a:rPr lang="en-US" sz="3400" b="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Time management is nothing but common sense. I do well in school, so I must be managing my time effectively.</a:t>
            </a:r>
          </a:p>
          <a:p>
            <a:pPr marL="109728" indent="0">
              <a:buNone/>
            </a:pPr>
            <a:endParaRPr lang="en-US" sz="1500" b="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takes all the fun out of life!!!</a:t>
            </a:r>
          </a:p>
          <a:p>
            <a:pPr marL="109728" indent="0">
              <a:buNone/>
            </a:pPr>
            <a:endParaRPr lang="en-US" sz="1500" b="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400" b="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Time management?  I work better under pressure.</a:t>
            </a:r>
          </a:p>
          <a:p>
            <a:pPr marL="109728" indent="0">
              <a:buNone/>
            </a:pPr>
            <a:endParaRPr lang="en-US" sz="3400" b="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 matter what I do, I won’t have enough time!</a:t>
            </a:r>
          </a:p>
          <a:p>
            <a:endParaRPr lang="en-US" sz="34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endParaRPr lang="en-US" sz="15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2050" name="Picture 2" descr="C:\Users\ldinneb\AppData\Local\Microsoft\Windows\Temporary Internet Files\Content.IE5\0E4S2LBW\MC90023452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438400"/>
            <a:ext cx="3236912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18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Truth About Time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990600" y="1905000"/>
            <a:ext cx="5257800" cy="3713162"/>
          </a:xfrm>
        </p:spPr>
        <p:txBody>
          <a:bodyPr>
            <a:normAutofit/>
          </a:bodyPr>
          <a:lstStyle/>
          <a:p>
            <a:pPr eaLnBrk="0" hangingPunct="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b="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Increases productivity.</a:t>
            </a:r>
          </a:p>
          <a:p>
            <a:pPr eaLnBrk="0" hangingPunct="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Reduces stress.</a:t>
            </a:r>
          </a:p>
          <a:p>
            <a:pPr eaLnBrk="0" hangingPunct="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b="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Improves self-esteem.</a:t>
            </a:r>
          </a:p>
          <a:p>
            <a:pPr eaLnBrk="0" hangingPunct="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Helps achieve balance in life.</a:t>
            </a:r>
          </a:p>
          <a:p>
            <a:pPr eaLnBrk="0" hangingPunct="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b="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Increases self-confidence</a:t>
            </a:r>
          </a:p>
          <a:p>
            <a:pPr eaLnBrk="0" hangingPunct="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Helps you reach your goals!</a:t>
            </a:r>
          </a:p>
          <a:p>
            <a:endParaRPr lang="en-US" dirty="0"/>
          </a:p>
        </p:txBody>
      </p:sp>
      <p:pic>
        <p:nvPicPr>
          <p:cNvPr id="1026" name="Picture 2" descr="C:\Users\ldinneb\AppData\Local\Microsoft\Windows\Temporary Internet Files\Content.IE5\E7VQ71K0\MC900287030[1].wmf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400" y="2541256"/>
            <a:ext cx="2743200" cy="378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33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7584490"/>
              </p:ext>
            </p:extLst>
          </p:nvPr>
        </p:nvGraphicFramePr>
        <p:xfrm>
          <a:off x="533400" y="1290194"/>
          <a:ext cx="8103973" cy="51851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2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8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3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48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Urgent</a:t>
                      </a:r>
                      <a:endParaRPr lang="en-U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Not Urgent</a:t>
                      </a:r>
                      <a:endParaRPr lang="en-U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9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Important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Do</a:t>
                      </a:r>
                      <a:r>
                        <a:rPr lang="en-US" sz="16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Now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Plan</a:t>
                      </a:r>
                      <a:r>
                        <a:rPr lang="en-US" sz="16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to Do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95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Not Important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Reject</a:t>
                      </a:r>
                    </a:p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Interruptions and distractions</a:t>
                      </a:r>
                    </a:p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7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Scrutinize</a:t>
                      </a:r>
                      <a:r>
                        <a:rPr lang="en-US" sz="16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and probe demands.  Help originators to re-assess.  Wherever possible reject and avoid these tasks.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Resist</a:t>
                      </a:r>
                    </a:p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‘Comfort’ activities,</a:t>
                      </a:r>
                      <a:r>
                        <a:rPr lang="en-US" sz="16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computer games, social media</a:t>
                      </a:r>
                    </a:p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700" b="1" baseline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Screen time and gossiping</a:t>
                      </a:r>
                    </a:p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700" b="1" baseline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Daydreaming, doodling over long breaks</a:t>
                      </a:r>
                    </a:p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700" b="1" baseline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Unnecessary adjusting equipment</a:t>
                      </a:r>
                    </a:p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700" b="1" baseline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Habitual ‘comforters’ not true tasks.  Non-productive, de-motivational.  Minimize or cease altogether.  </a:t>
                      </a:r>
                    </a:p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Plan to avoid them.</a:t>
                      </a:r>
                    </a:p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76200"/>
            <a:ext cx="8229600" cy="8382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There are 168 hours in a Week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95400" y="3223559"/>
            <a:ext cx="6095999" cy="85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6569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Steps to Managing Your Time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81000" y="1371600"/>
            <a:ext cx="6188075" cy="3789362"/>
          </a:xfrm>
        </p:spPr>
        <p:txBody>
          <a:bodyPr>
            <a:normAutofit fontScale="70000" lnSpcReduction="20000"/>
          </a:bodyPr>
          <a:lstStyle/>
          <a:p>
            <a:pPr marL="571500" indent="-57150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sz="4400" b="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Set goals</a:t>
            </a:r>
          </a:p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4400" b="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Set reasonable expectations </a:t>
            </a:r>
            <a:r>
              <a:rPr lang="en-US" sz="4400" b="0" i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(and remember that no one’s perfect)</a:t>
            </a:r>
          </a:p>
          <a:p>
            <a:pPr marL="571500" indent="-57150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sz="4400" b="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Make a schedule</a:t>
            </a:r>
          </a:p>
          <a:p>
            <a:pPr marL="571500" indent="-57150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sz="4400" b="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Revisit and revise your plan</a:t>
            </a:r>
          </a:p>
          <a:p>
            <a:pPr marL="571500" indent="-571500"/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67000"/>
            <a:ext cx="2721536" cy="371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3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001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Where to start?  Set Goals! </a:t>
            </a:r>
            <a:br>
              <a:rPr lang="en-US" dirty="0"/>
            </a:br>
            <a:r>
              <a:rPr lang="en-US" dirty="0"/>
              <a:t>What is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352453" y="1600200"/>
            <a:ext cx="4419600" cy="4724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Make your goals specific and concrete.  Don’t be vague.</a:t>
            </a:r>
          </a:p>
          <a:p>
            <a:pPr marL="109728" indent="0">
              <a:lnSpc>
                <a:spcPct val="90000"/>
              </a:lnSpc>
              <a:buNone/>
            </a:pPr>
            <a:endParaRPr lang="en-US" sz="1100" b="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b="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Set both long-term goals and short-term ones to support them.</a:t>
            </a:r>
          </a:p>
          <a:p>
            <a:pPr marL="109728" indent="0">
              <a:lnSpc>
                <a:spcPct val="90000"/>
              </a:lnSpc>
              <a:buNone/>
            </a:pPr>
            <a:endParaRPr lang="en-US" sz="1100" b="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b="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Set a deadline for your goals.</a:t>
            </a:r>
          </a:p>
          <a:p>
            <a:pPr marL="109728" indent="0">
              <a:lnSpc>
                <a:spcPct val="90000"/>
              </a:lnSpc>
              <a:buNone/>
            </a:pPr>
            <a:endParaRPr lang="en-US" sz="1100" b="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09728" indent="0">
              <a:lnSpc>
                <a:spcPct val="90000"/>
              </a:lnSpc>
              <a:buNone/>
            </a:pPr>
            <a:endParaRPr lang="en-US" sz="1100" b="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b="0" dirty="0" err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Realise</a:t>
            </a:r>
            <a:r>
              <a:rPr lang="en-US" sz="2400" b="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that goals change, but know which goals to stick to! </a:t>
            </a:r>
          </a:p>
          <a:p>
            <a:pPr>
              <a:lnSpc>
                <a:spcPct val="90000"/>
              </a:lnSpc>
            </a:pPr>
            <a:endParaRPr lang="en-US" dirty="0">
              <a:latin typeface="Arial Unicode MS" pitchFamily="34" charset="-128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3962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228600"/>
            <a:ext cx="83058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From Goals…Set priorities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81000" y="1096963"/>
            <a:ext cx="4953000" cy="4694238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600" b="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What’s important and what isn’t?</a:t>
            </a:r>
          </a:p>
          <a:p>
            <a:pPr marL="109728" indent="0">
              <a:lnSpc>
                <a:spcPct val="90000"/>
              </a:lnSpc>
              <a:buNone/>
            </a:pPr>
            <a:endParaRPr lang="en-US" sz="1100" b="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600" b="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What order do things need to be done in?</a:t>
            </a:r>
          </a:p>
          <a:p>
            <a:pPr marL="109728" indent="0">
              <a:lnSpc>
                <a:spcPct val="90000"/>
              </a:lnSpc>
              <a:buNone/>
            </a:pPr>
            <a:endParaRPr lang="en-US" sz="1100" b="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600" b="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Once you know what your priorities are, you need to plan out a schedule for the term, the week and the day.</a:t>
            </a:r>
          </a:p>
          <a:p>
            <a:pPr marL="109728" indent="0">
              <a:lnSpc>
                <a:spcPct val="90000"/>
              </a:lnSpc>
              <a:buNone/>
            </a:pPr>
            <a:endParaRPr lang="en-US" sz="1100" b="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09728" indent="0">
              <a:lnSpc>
                <a:spcPct val="90000"/>
              </a:lnSpc>
              <a:buNone/>
            </a:pPr>
            <a:endParaRPr lang="en-US" sz="1100" b="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600" b="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Planning may seem hard at first, but the more you do it, the easier and more natural it gets.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0" y="1981200"/>
            <a:ext cx="3810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63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404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000" b="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Set Up Your Term Calendar</a:t>
            </a:r>
          </a:p>
          <a:p>
            <a:pPr marL="0" indent="0">
              <a:buNone/>
            </a:pPr>
            <a:endParaRPr lang="en-US" sz="1100" b="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Block out all important set time obligations.</a:t>
            </a:r>
          </a:p>
          <a:p>
            <a:pPr marL="109728" indent="0">
              <a:buNone/>
            </a:pPr>
            <a:endParaRPr lang="en-US" sz="1100" b="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Block out all time in school. </a:t>
            </a:r>
          </a:p>
          <a:p>
            <a:pPr marL="109728" indent="0">
              <a:buNone/>
            </a:pPr>
            <a:endParaRPr lang="en-US" sz="1100" b="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Look at the syllabus for the class schedule.</a:t>
            </a:r>
          </a:p>
          <a:p>
            <a:pPr lvl="1"/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Note the weight of the activities.</a:t>
            </a:r>
          </a:p>
          <a:p>
            <a:pPr lvl="1"/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Highlight all 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exams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and project 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due dates.</a:t>
            </a:r>
          </a:p>
          <a:p>
            <a:pPr marL="393192" lvl="1" indent="0">
              <a:buNone/>
            </a:pPr>
            <a:endParaRPr lang="en-US" sz="11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Work backwards from exams and papers </a:t>
            </a:r>
          </a:p>
          <a:p>
            <a:pPr>
              <a:buFont typeface="Wingdings" pitchFamily="2" charset="2"/>
              <a:buChar char="§"/>
            </a:pPr>
            <a:endParaRPr lang="en-US" sz="24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Study time.</a:t>
            </a:r>
          </a:p>
          <a:p>
            <a:pPr marL="109728" indent="0">
              <a:buNone/>
            </a:pPr>
            <a:endParaRPr lang="en-US" sz="1050" b="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Time for your sanity!!</a:t>
            </a:r>
          </a:p>
          <a:p>
            <a:pPr>
              <a:buFont typeface="Wingdings" pitchFamily="2" charset="2"/>
              <a:buChar char="§"/>
            </a:pPr>
            <a:endParaRPr lang="en-US" sz="2400" dirty="0">
              <a:latin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Make a Schedule</a:t>
            </a:r>
          </a:p>
        </p:txBody>
      </p:sp>
      <p:pic>
        <p:nvPicPr>
          <p:cNvPr id="1026" name="Picture 2" descr="C:\Users\ancampbell\AppData\Local\Microsoft\Windows\Temporary Internet Files\Content.IE5\H7RTQZK6\MC90035992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495800"/>
            <a:ext cx="3234400" cy="219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12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831</Words>
  <Application>Microsoft Office PowerPoint</Application>
  <PresentationFormat>On-screen Show (4:3)</PresentationFormat>
  <Paragraphs>153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American Typewriter</vt:lpstr>
      <vt:lpstr>Arial</vt:lpstr>
      <vt:lpstr>Arial Unicode MS</vt:lpstr>
      <vt:lpstr>Baskerville</vt:lpstr>
      <vt:lpstr>Baskerville Old Face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The importance of Time Management </vt:lpstr>
      <vt:lpstr>Two Types of People</vt:lpstr>
      <vt:lpstr>Myths about Time Management</vt:lpstr>
      <vt:lpstr>The Truth About Time Management</vt:lpstr>
      <vt:lpstr> There are 168 hours in a Week</vt:lpstr>
      <vt:lpstr>Steps to Managing Your Time </vt:lpstr>
      <vt:lpstr>Where to start?  Set Goals!  What is Important?</vt:lpstr>
      <vt:lpstr>From Goals…Set priorities</vt:lpstr>
      <vt:lpstr>Make a Schedule</vt:lpstr>
      <vt:lpstr>Organizing Your Time</vt:lpstr>
      <vt:lpstr>Calendars</vt:lpstr>
      <vt:lpstr>Year Calendar</vt:lpstr>
      <vt:lpstr>Monthly Calendar</vt:lpstr>
      <vt:lpstr>Weekly Calendar</vt:lpstr>
      <vt:lpstr>Try it and evaluate your plan!</vt:lpstr>
      <vt:lpstr>“Never do today what you can put off ‘til tomorrow!” </vt:lpstr>
      <vt:lpstr>  Forms of procrastination:  </vt:lpstr>
      <vt:lpstr>How to Overcome Procrastination</vt:lpstr>
      <vt:lpstr>Miss Harris’ Top Revision Tip!</vt:lpstr>
      <vt:lpstr>PowerPoint Presentation</vt:lpstr>
      <vt:lpstr>Re-cap</vt:lpstr>
      <vt:lpstr>Enjoy your time as a student! It is the best time of your life!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Barbaranne Benjamin from Laurie D.</dc:creator>
  <cp:lastModifiedBy>Harris, Miss E (Kingsmead School)</cp:lastModifiedBy>
  <cp:revision>47</cp:revision>
  <cp:lastPrinted>2013-06-27T15:23:06Z</cp:lastPrinted>
  <dcterms:created xsi:type="dcterms:W3CDTF">2012-08-12T17:48:27Z</dcterms:created>
  <dcterms:modified xsi:type="dcterms:W3CDTF">2024-03-15T07:43:39Z</dcterms:modified>
</cp:coreProperties>
</file>